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5"/>
  </p:notesMasterIdLst>
  <p:handoutMasterIdLst>
    <p:handoutMasterId r:id="rId46"/>
  </p:handoutMasterIdLst>
  <p:sldIdLst>
    <p:sldId id="1296" r:id="rId2"/>
    <p:sldId id="1306" r:id="rId3"/>
    <p:sldId id="1297" r:id="rId4"/>
    <p:sldId id="1406" r:id="rId5"/>
    <p:sldId id="1298" r:id="rId6"/>
    <p:sldId id="268" r:id="rId7"/>
    <p:sldId id="1307" r:id="rId8"/>
    <p:sldId id="279" r:id="rId9"/>
    <p:sldId id="257" r:id="rId10"/>
    <p:sldId id="1332" r:id="rId11"/>
    <p:sldId id="1389" r:id="rId12"/>
    <p:sldId id="1393" r:id="rId13"/>
    <p:sldId id="1394" r:id="rId14"/>
    <p:sldId id="1308" r:id="rId15"/>
    <p:sldId id="1310" r:id="rId16"/>
    <p:sldId id="1395" r:id="rId17"/>
    <p:sldId id="1309" r:id="rId18"/>
    <p:sldId id="1311" r:id="rId19"/>
    <p:sldId id="1402" r:id="rId20"/>
    <p:sldId id="1312" r:id="rId21"/>
    <p:sldId id="1313" r:id="rId22"/>
    <p:sldId id="1314" r:id="rId23"/>
    <p:sldId id="1299" r:id="rId24"/>
    <p:sldId id="1396" r:id="rId25"/>
    <p:sldId id="1404" r:id="rId26"/>
    <p:sldId id="1316" r:id="rId27"/>
    <p:sldId id="1315" r:id="rId28"/>
    <p:sldId id="1317" r:id="rId29"/>
    <p:sldId id="1300" r:id="rId30"/>
    <p:sldId id="1403" r:id="rId31"/>
    <p:sldId id="1319" r:id="rId32"/>
    <p:sldId id="1397" r:id="rId33"/>
    <p:sldId id="1320" r:id="rId34"/>
    <p:sldId id="1331" r:id="rId35"/>
    <p:sldId id="1322" r:id="rId36"/>
    <p:sldId id="1407" r:id="rId37"/>
    <p:sldId id="1408" r:id="rId38"/>
    <p:sldId id="1409" r:id="rId39"/>
    <p:sldId id="1410" r:id="rId40"/>
    <p:sldId id="1411" r:id="rId41"/>
    <p:sldId id="1412" r:id="rId42"/>
    <p:sldId id="315" r:id="rId43"/>
    <p:sldId id="132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35" clrIdx="0">
    <p:extLst>
      <p:ext uri="{19B8F6BF-5375-455C-9EA6-DF929625EA0E}">
        <p15:presenceInfo xmlns:p15="http://schemas.microsoft.com/office/powerpoint/2012/main" userId="Jernej C." providerId="None"/>
      </p:ext>
    </p:extLst>
  </p:cmAuthor>
  <p:cmAuthor id="2" name="Maire Gaffney" initials="MG" lastIdx="2" clrIdx="1">
    <p:extLst>
      <p:ext uri="{19B8F6BF-5375-455C-9EA6-DF929625EA0E}">
        <p15:presenceInfo xmlns:p15="http://schemas.microsoft.com/office/powerpoint/2012/main" userId="S::maire@bdelonline.com::53deb49e-ea2b-4ef2-8af7-6a10eca33ca8" providerId="AD"/>
      </p:ext>
    </p:extLst>
  </p:cmAuthor>
  <p:cmAuthor id="3" name="Christina Meleouni" initials="CM" lastIdx="2" clrIdx="2">
    <p:extLst>
      <p:ext uri="{19B8F6BF-5375-455C-9EA6-DF929625EA0E}">
        <p15:presenceInfo xmlns:p15="http://schemas.microsoft.com/office/powerpoint/2012/main" userId="S::meleouni@akmi-international.com::b2f748b0-a42a-4a8d-ae42-c4fc154351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794"/>
    <a:srgbClr val="FBE000"/>
    <a:srgbClr val="7F7F7F"/>
    <a:srgbClr val="70A8AF"/>
    <a:srgbClr val="B29E90"/>
    <a:srgbClr val="D3C0B2"/>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12AB6-CD83-415D-ABD9-D87C019E8C3A}" v="2" dt="2022-06-16T13:58:35.910"/>
    <p1510:client id="{83FC2881-39FD-4B86-BAF0-4FD71AB22F1B}" v="41" dt="2022-06-16T13:54:33.001"/>
    <p1510:client id="{B5152531-9FD1-4D44-A349-26148E104DB3}" v="15" dt="2022-06-16T13:42:27.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95" autoAdjust="0"/>
    <p:restoredTop sz="94158" autoAdjust="0"/>
  </p:normalViewPr>
  <p:slideViewPr>
    <p:cSldViewPr snapToGrid="0" showGuides="1">
      <p:cViewPr varScale="1">
        <p:scale>
          <a:sx n="75" d="100"/>
          <a:sy n="75" d="100"/>
        </p:scale>
        <p:origin x="1133" y="58"/>
      </p:cViewPr>
      <p:guideLst>
        <p:guide pos="3840"/>
        <p:guide pos="7219"/>
        <p:guide orient="horz" pos="3906"/>
        <p:guide pos="461"/>
        <p:guide orient="horz" pos="504"/>
      </p:guideLst>
    </p:cSldViewPr>
  </p:slideViewPr>
  <p:outlineViewPr>
    <p:cViewPr>
      <p:scale>
        <a:sx n="25" d="100"/>
        <a:sy n="25" d="100"/>
      </p:scale>
      <p:origin x="0" y="-8796"/>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MI SA" userId="Crb7tdEM/EKsCEKt3gmI9DwrUJuSqJFln5I2YgLIaxE=" providerId="None" clId="Web-{00212AB6-CD83-415D-ABD9-D87C019E8C3A}"/>
    <pc:docChg chg="modSld">
      <pc:chgData name="AKMI SA" userId="Crb7tdEM/EKsCEKt3gmI9DwrUJuSqJFln5I2YgLIaxE=" providerId="None" clId="Web-{00212AB6-CD83-415D-ABD9-D87C019E8C3A}" dt="2022-06-16T13:58:21.269" v="0" actId="20577"/>
      <pc:docMkLst>
        <pc:docMk/>
      </pc:docMkLst>
      <pc:sldChg chg="modSp">
        <pc:chgData name="AKMI SA" userId="Crb7tdEM/EKsCEKt3gmI9DwrUJuSqJFln5I2YgLIaxE=" providerId="None" clId="Web-{00212AB6-CD83-415D-ABD9-D87C019E8C3A}" dt="2022-06-16T13:58:21.269" v="0" actId="20577"/>
        <pc:sldMkLst>
          <pc:docMk/>
          <pc:sldMk cId="1411413232" sldId="1319"/>
        </pc:sldMkLst>
        <pc:spChg chg="mod">
          <ac:chgData name="AKMI SA" userId="Crb7tdEM/EKsCEKt3gmI9DwrUJuSqJFln5I2YgLIaxE=" providerId="None" clId="Web-{00212AB6-CD83-415D-ABD9-D87C019E8C3A}" dt="2022-06-16T13:58:21.269" v="0" actId="20577"/>
          <ac:spMkLst>
            <pc:docMk/>
            <pc:sldMk cId="1411413232" sldId="1319"/>
            <ac:spMk id="5" creationId="{64A776BC-22E6-4A95-B882-ADD54A19729C}"/>
          </ac:spMkLst>
        </pc:spChg>
      </pc:sldChg>
    </pc:docChg>
  </pc:docChgLst>
  <pc:docChgLst>
    <pc:chgData name="AKMI SA" userId="Crb7tdEM/EKsCEKt3gmI9DwrUJuSqJFln5I2YgLIaxE=" providerId="None" clId="Web-{B5152531-9FD1-4D44-A349-26148E104DB3}"/>
    <pc:docChg chg="modSld">
      <pc:chgData name="AKMI SA" userId="Crb7tdEM/EKsCEKt3gmI9DwrUJuSqJFln5I2YgLIaxE=" providerId="None" clId="Web-{B5152531-9FD1-4D44-A349-26148E104DB3}" dt="2022-06-16T13:42:27.626" v="12"/>
      <pc:docMkLst>
        <pc:docMk/>
      </pc:docMkLst>
      <pc:sldChg chg="delSp modSp">
        <pc:chgData name="AKMI SA" userId="Crb7tdEM/EKsCEKt3gmI9DwrUJuSqJFln5I2YgLIaxE=" providerId="None" clId="Web-{B5152531-9FD1-4D44-A349-26148E104DB3}" dt="2022-06-16T13:42:27.626" v="12"/>
        <pc:sldMkLst>
          <pc:docMk/>
          <pc:sldMk cId="4144239468" sldId="1299"/>
        </pc:sldMkLst>
        <pc:spChg chg="del mod">
          <ac:chgData name="AKMI SA" userId="Crb7tdEM/EKsCEKt3gmI9DwrUJuSqJFln5I2YgLIaxE=" providerId="None" clId="Web-{B5152531-9FD1-4D44-A349-26148E104DB3}" dt="2022-06-16T13:42:27.626" v="12"/>
          <ac:spMkLst>
            <pc:docMk/>
            <pc:sldMk cId="4144239468" sldId="1299"/>
            <ac:spMk id="17" creationId="{BACD73CC-0ABF-7E8E-6DAE-D1880E0AE75C}"/>
          </ac:spMkLst>
        </pc:spChg>
      </pc:sldChg>
      <pc:sldChg chg="modSp">
        <pc:chgData name="AKMI SA" userId="Crb7tdEM/EKsCEKt3gmI9DwrUJuSqJFln5I2YgLIaxE=" providerId="None" clId="Web-{B5152531-9FD1-4D44-A349-26148E104DB3}" dt="2022-06-16T13:41:23.562" v="4" actId="20577"/>
        <pc:sldMkLst>
          <pc:docMk/>
          <pc:sldMk cId="3395346490" sldId="1300"/>
        </pc:sldMkLst>
        <pc:spChg chg="mod">
          <ac:chgData name="AKMI SA" userId="Crb7tdEM/EKsCEKt3gmI9DwrUJuSqJFln5I2YgLIaxE=" providerId="None" clId="Web-{B5152531-9FD1-4D44-A349-26148E104DB3}" dt="2022-06-16T13:41:23.562" v="4" actId="20577"/>
          <ac:spMkLst>
            <pc:docMk/>
            <pc:sldMk cId="3395346490" sldId="1300"/>
            <ac:spMk id="9" creationId="{1D267D80-0B0A-49C1-A95C-AB1B92054838}"/>
          </ac:spMkLst>
        </pc:spChg>
      </pc:sldChg>
      <pc:sldChg chg="modSp">
        <pc:chgData name="AKMI SA" userId="Crb7tdEM/EKsCEKt3gmI9DwrUJuSqJFln5I2YgLIaxE=" providerId="None" clId="Web-{B5152531-9FD1-4D44-A349-26148E104DB3}" dt="2022-06-16T13:41:50.922" v="9" actId="20577"/>
        <pc:sldMkLst>
          <pc:docMk/>
          <pc:sldMk cId="1411413232" sldId="1319"/>
        </pc:sldMkLst>
        <pc:spChg chg="mod">
          <ac:chgData name="AKMI SA" userId="Crb7tdEM/EKsCEKt3gmI9DwrUJuSqJFln5I2YgLIaxE=" providerId="None" clId="Web-{B5152531-9FD1-4D44-A349-26148E104DB3}" dt="2022-06-16T13:41:50.922" v="9" actId="20577"/>
          <ac:spMkLst>
            <pc:docMk/>
            <pc:sldMk cId="1411413232" sldId="1319"/>
            <ac:spMk id="5" creationId="{64A776BC-22E6-4A95-B882-ADD54A19729C}"/>
          </ac:spMkLst>
        </pc:spChg>
      </pc:sldChg>
    </pc:docChg>
  </pc:docChgLst>
  <pc:docChgLst>
    <pc:chgData name="AKMI SA" userId="Crb7tdEM/EKsCEKt3gmI9DwrUJuSqJFln5I2YgLIaxE=" providerId="None" clId="Web-{83FC2881-39FD-4B86-BAF0-4FD71AB22F1B}"/>
    <pc:docChg chg="modSld">
      <pc:chgData name="AKMI SA" userId="Crb7tdEM/EKsCEKt3gmI9DwrUJuSqJFln5I2YgLIaxE=" providerId="None" clId="Web-{83FC2881-39FD-4B86-BAF0-4FD71AB22F1B}" dt="2022-06-16T13:54:33.001" v="33" actId="20577"/>
      <pc:docMkLst>
        <pc:docMk/>
      </pc:docMkLst>
      <pc:sldChg chg="modSp">
        <pc:chgData name="AKMI SA" userId="Crb7tdEM/EKsCEKt3gmI9DwrUJuSqJFln5I2YgLIaxE=" providerId="None" clId="Web-{83FC2881-39FD-4B86-BAF0-4FD71AB22F1B}" dt="2022-06-16T13:54:33.001" v="33" actId="20577"/>
        <pc:sldMkLst>
          <pc:docMk/>
          <pc:sldMk cId="3395346490" sldId="1300"/>
        </pc:sldMkLst>
        <pc:spChg chg="mod">
          <ac:chgData name="AKMI SA" userId="Crb7tdEM/EKsCEKt3gmI9DwrUJuSqJFln5I2YgLIaxE=" providerId="None" clId="Web-{83FC2881-39FD-4B86-BAF0-4FD71AB22F1B}" dt="2022-06-16T13:54:33.001" v="33" actId="20577"/>
          <ac:spMkLst>
            <pc:docMk/>
            <pc:sldMk cId="3395346490" sldId="1300"/>
            <ac:spMk id="9" creationId="{1D267D80-0B0A-49C1-A95C-AB1B92054838}"/>
          </ac:spMkLst>
        </pc:spChg>
      </pc:sldChg>
      <pc:sldChg chg="modSp">
        <pc:chgData name="AKMI SA" userId="Crb7tdEM/EKsCEKt3gmI9DwrUJuSqJFln5I2YgLIaxE=" providerId="None" clId="Web-{83FC2881-39FD-4B86-BAF0-4FD71AB22F1B}" dt="2022-06-16T13:51:57.621" v="20" actId="1076"/>
        <pc:sldMkLst>
          <pc:docMk/>
          <pc:sldMk cId="1411413232" sldId="1319"/>
        </pc:sldMkLst>
        <pc:spChg chg="mod">
          <ac:chgData name="AKMI SA" userId="Crb7tdEM/EKsCEKt3gmI9DwrUJuSqJFln5I2YgLIaxE=" providerId="None" clId="Web-{83FC2881-39FD-4B86-BAF0-4FD71AB22F1B}" dt="2022-06-16T13:51:47.324" v="18" actId="1076"/>
          <ac:spMkLst>
            <pc:docMk/>
            <pc:sldMk cId="1411413232" sldId="1319"/>
            <ac:spMk id="5" creationId="{64A776BC-22E6-4A95-B882-ADD54A19729C}"/>
          </ac:spMkLst>
        </pc:spChg>
        <pc:spChg chg="mod">
          <ac:chgData name="AKMI SA" userId="Crb7tdEM/EKsCEKt3gmI9DwrUJuSqJFln5I2YgLIaxE=" providerId="None" clId="Web-{83FC2881-39FD-4B86-BAF0-4FD71AB22F1B}" dt="2022-06-16T13:51:57.621" v="20" actId="1076"/>
          <ac:spMkLst>
            <pc:docMk/>
            <pc:sldMk cId="1411413232" sldId="1319"/>
            <ac:spMk id="9" creationId="{E3865017-F5DA-48FE-B15B-3D4928FEC959}"/>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2-23T12:07:10.208" idx="34">
    <p:pos x="10" y="10"/>
    <p:text>add a hyperlink if possible</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2022-07-10</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pPr/>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2022-07-10</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pPr/>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2</a:t>
            </a:fld>
            <a:endParaRPr lang="fr-CA" dirty="0"/>
          </a:p>
        </p:txBody>
      </p:sp>
    </p:spTree>
    <p:extLst>
      <p:ext uri="{BB962C8B-B14F-4D97-AF65-F5344CB8AC3E}">
        <p14:creationId xmlns:p14="http://schemas.microsoft.com/office/powerpoint/2010/main" val="341402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pPr/>
              <a:t>6</a:t>
            </a:fld>
            <a:endParaRPr lang="fr-CA" dirty="0"/>
          </a:p>
        </p:txBody>
      </p:sp>
    </p:spTree>
    <p:extLst>
      <p:ext uri="{BB962C8B-B14F-4D97-AF65-F5344CB8AC3E}">
        <p14:creationId xmlns:p14="http://schemas.microsoft.com/office/powerpoint/2010/main" val="170901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pPr/>
              <a:t>7</a:t>
            </a:fld>
            <a:endParaRPr lang="fr-CA" dirty="0"/>
          </a:p>
        </p:txBody>
      </p:sp>
    </p:spTree>
    <p:extLst>
      <p:ext uri="{BB962C8B-B14F-4D97-AF65-F5344CB8AC3E}">
        <p14:creationId xmlns:p14="http://schemas.microsoft.com/office/powerpoint/2010/main" val="215961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EF6E3F-7229-435D-9B4A-E0ABCDF45996}" type="slidenum">
              <a:rPr lang="fr-CA" smtClean="0"/>
              <a:pPr/>
              <a:t>13</a:t>
            </a:fld>
            <a:endParaRPr lang="fr-CA" dirty="0"/>
          </a:p>
        </p:txBody>
      </p:sp>
    </p:spTree>
    <p:extLst>
      <p:ext uri="{BB962C8B-B14F-4D97-AF65-F5344CB8AC3E}">
        <p14:creationId xmlns:p14="http://schemas.microsoft.com/office/powerpoint/2010/main" val="354664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16</a:t>
            </a:fld>
            <a:endParaRPr lang="fr-CA" dirty="0"/>
          </a:p>
        </p:txBody>
      </p:sp>
    </p:spTree>
    <p:extLst>
      <p:ext uri="{BB962C8B-B14F-4D97-AF65-F5344CB8AC3E}">
        <p14:creationId xmlns:p14="http://schemas.microsoft.com/office/powerpoint/2010/main" val="3635575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23642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Slide - Pink Headin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F432AE-2293-3748-9319-ED40EDB61E2A}"/>
              </a:ext>
            </a:extLst>
          </p:cNvPr>
          <p:cNvSpPr/>
          <p:nvPr userDrawn="1"/>
        </p:nvSpPr>
        <p:spPr bwMode="auto">
          <a:xfrm>
            <a:off x="-1" y="1"/>
            <a:ext cx="12192000" cy="1889435"/>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10" name="Text Placeholder 32">
            <a:extLst>
              <a:ext uri="{FF2B5EF4-FFF2-40B4-BE49-F238E27FC236}">
                <a16:creationId xmlns:a16="http://schemas.microsoft.com/office/drawing/2014/main" id="{8CBD4739-7663-9044-B9FF-2ED4DB05919D}"/>
              </a:ext>
            </a:extLst>
          </p:cNvPr>
          <p:cNvSpPr>
            <a:spLocks noGrp="1"/>
          </p:cNvSpPr>
          <p:nvPr>
            <p:ph type="body" sz="quarter" idx="18" hasCustomPrompt="1"/>
          </p:nvPr>
        </p:nvSpPr>
        <p:spPr>
          <a:xfrm>
            <a:off x="465666" y="440268"/>
            <a:ext cx="11260668" cy="120565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Title Here</a:t>
            </a:r>
            <a:endParaRPr lang="en-US" dirty="0"/>
          </a:p>
          <a:p>
            <a:pPr lvl="0"/>
            <a:endParaRPr lang="en-US" dirty="0"/>
          </a:p>
        </p:txBody>
      </p:sp>
      <p:sp>
        <p:nvSpPr>
          <p:cNvPr id="12" name="Text Placeholder 32">
            <a:extLst>
              <a:ext uri="{FF2B5EF4-FFF2-40B4-BE49-F238E27FC236}">
                <a16:creationId xmlns:a16="http://schemas.microsoft.com/office/drawing/2014/main" id="{BD2D3549-75D8-B84B-8800-12D999B51096}"/>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3" name="Picture 12" descr="Logo&#10;&#10;Description automatically generated">
            <a:extLst>
              <a:ext uri="{FF2B5EF4-FFF2-40B4-BE49-F238E27FC236}">
                <a16:creationId xmlns:a16="http://schemas.microsoft.com/office/drawing/2014/main" id="{5E24CCB6-1E14-A94D-B4AD-0CDB7CAF80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1296816"/>
            <a:ext cx="685800" cy="586897"/>
          </a:xfrm>
          <a:prstGeom prst="rect">
            <a:avLst/>
          </a:prstGeom>
        </p:spPr>
      </p:pic>
    </p:spTree>
    <p:extLst>
      <p:ext uri="{BB962C8B-B14F-4D97-AF65-F5344CB8AC3E}">
        <p14:creationId xmlns:p14="http://schemas.microsoft.com/office/powerpoint/2010/main" val="258227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1102425"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21" name="Picture Placeholder 14">
            <a:extLst>
              <a:ext uri="{FF2B5EF4-FFF2-40B4-BE49-F238E27FC236}">
                <a16:creationId xmlns:a16="http://schemas.microsoft.com/office/drawing/2014/main" id="{583677FC-671F-C64F-8B6F-4F40FF33F535}"/>
              </a:ext>
            </a:extLst>
          </p:cNvPr>
          <p:cNvSpPr>
            <a:spLocks noGrp="1"/>
          </p:cNvSpPr>
          <p:nvPr>
            <p:ph type="pic" sz="quarter" idx="12"/>
          </p:nvPr>
        </p:nvSpPr>
        <p:spPr>
          <a:xfrm>
            <a:off x="1493398" y="1538952"/>
            <a:ext cx="4106403" cy="5297620"/>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p:spPr>
        <p:txBody>
          <a:bodyPr wrap="square">
            <a:noAutofit/>
          </a:bodyPr>
          <a:lstStyle>
            <a:lvl1pPr>
              <a:defRPr lang="fr-CA"/>
            </a:lvl1pPr>
          </a:lstStyle>
          <a:p>
            <a:endParaRPr lang="fr-CA" dirty="0"/>
          </a:p>
        </p:txBody>
      </p:sp>
      <p:sp>
        <p:nvSpPr>
          <p:cNvPr id="22" name="Rectangle 21">
            <a:extLst>
              <a:ext uri="{FF2B5EF4-FFF2-40B4-BE49-F238E27FC236}">
                <a16:creationId xmlns:a16="http://schemas.microsoft.com/office/drawing/2014/main" id="{027F03E3-890F-AB4E-B554-D4F86BF62F2C}"/>
              </a:ext>
            </a:extLst>
          </p:cNvPr>
          <p:cNvSpPr/>
          <p:nvPr userDrawn="1"/>
        </p:nvSpPr>
        <p:spPr bwMode="auto">
          <a:xfrm>
            <a:off x="2260356" y="5548861"/>
            <a:ext cx="2556720" cy="541171"/>
          </a:xfrm>
          <a:prstGeom prst="rect">
            <a:avLst/>
          </a:prstGeom>
          <a:solidFill>
            <a:srgbClr val="E43794"/>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23" name="Text Placeholder 32">
            <a:extLst>
              <a:ext uri="{FF2B5EF4-FFF2-40B4-BE49-F238E27FC236}">
                <a16:creationId xmlns:a16="http://schemas.microsoft.com/office/drawing/2014/main" id="{91DD51AB-0C25-C842-8BAF-1E7C919F6CAB}"/>
              </a:ext>
            </a:extLst>
          </p:cNvPr>
          <p:cNvSpPr>
            <a:spLocks noGrp="1"/>
          </p:cNvSpPr>
          <p:nvPr>
            <p:ph type="body" sz="quarter" idx="19" hasCustomPrompt="1"/>
          </p:nvPr>
        </p:nvSpPr>
        <p:spPr>
          <a:xfrm>
            <a:off x="1069978" y="5644074"/>
            <a:ext cx="4826517" cy="445357"/>
          </a:xfrm>
        </p:spPr>
        <p:txBody>
          <a:bodyPr anchor="t">
            <a:noAutofit/>
          </a:bodyPr>
          <a:lstStyle>
            <a:lvl1pPr marL="0" indent="0" algn="ctr">
              <a:lnSpc>
                <a:spcPct val="100000"/>
              </a:lnSpc>
              <a:spcBef>
                <a:spcPts val="0"/>
              </a:spcBef>
              <a:buNone/>
              <a:defRPr sz="2000" b="1" i="0">
                <a:solidFill>
                  <a:schemeClr val="bg1"/>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51364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65960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pPr/>
              <a:t>10/07/2022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pPr/>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7151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47117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6" r:id="rId8"/>
    <p:sldLayoutId id="2147484007" r:id="rId9"/>
    <p:sldLayoutId id="2147484008" r:id="rId10"/>
    <p:sldLayoutId id="2147484010" r:id="rId11"/>
    <p:sldLayoutId id="2147484012" r:id="rId12"/>
    <p:sldLayoutId id="2147484013" r:id="rId13"/>
    <p:sldLayoutId id="214748401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videos/search?q=UNESCO+Natural+World+Heritage+sites+yt&amp;docid=608039525483576532&amp;mid=4E3B2E3A223F70D07CF44E3B2E3A223F70D07CF4&amp;view=detail&amp;FORM=VIRE"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www.youtube.com/watch?v=gpmOWRx4Nk4" TargetMode="External"/><Relationship Id="rId5" Type="http://schemas.openxmlformats.org/officeDocument/2006/relationships/hyperlink" Target="https://www.worldatlas.com/articles/the-world-s-most-visited-unesco-world-heritage-sites.html" TargetMode="External"/><Relationship Id="rId4" Type="http://schemas.openxmlformats.org/officeDocument/2006/relationships/hyperlink" Target="https://en.unesco.org/fieldoffice/almaty/silkroads/cultural-heritag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jingculturecommerce.com/digital-asset-management-dam-and-museums-david-lipsey/?utm_source=Jing+Culture+&amp;+Commerce&amp;utm_campaign=b67d916f3c-EMAIL_CAMPAIGN_8_3_2020_13_13_COPY_03&amp;utm_medium=email&amp;utm_term=0_168752c669-b67d916f3c-42713191"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digo-ltd.com/culture-restart-toolkit" TargetMode="External"/><Relationship Id="rId2" Type="http://schemas.openxmlformats.org/officeDocument/2006/relationships/hyperlink" Target="https://onlinelibrary.wiley.com/doi/10.1111/cura.12413"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https://www.indigo-ltd.com/blog/culture-restart-audience-visitor-tracker-april-update"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blog.euromonitor.com/new-strategies-to-engage-millennials-and-generation-z-in-times-of-uncertainty/" TargetMode="External"/><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osservatori.net/it/ricerche/infografiche/extended-experience-sfida-ecosistema-culturale-infografica" TargetMode="External"/><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hyperlink" Target="https://cuseum.com/revenue-generation-report-202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dojj072fr7aw4.cloudfront.net/The-Multi-Platform-Museum.Smartify2021.pdf?mtime=20210513160853&amp;focal=none"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sitesproject.eu/"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preloaded.com/work/modiglianivr/" TargetMode="External"/><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clevelandart.org/engage-and-create" TargetMode="External"/><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ujourney.microsoft.com/lam/etf-lam/" TargetMode="Externa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43.xml.rels><?xml version="1.0" encoding="UTF-8" standalone="yes"?>
<Relationships xmlns="http://schemas.openxmlformats.org/package/2006/relationships"><Relationship Id="rId8" Type="http://schemas.openxmlformats.org/officeDocument/2006/relationships/hyperlink" Target="https://cutt.ly/unTx3r7" TargetMode="External"/><Relationship Id="rId3" Type="http://schemas.openxmlformats.org/officeDocument/2006/relationships/hyperlink" Target="https://cutt.ly/EnTxXXB" TargetMode="External"/><Relationship Id="rId7" Type="http://schemas.openxmlformats.org/officeDocument/2006/relationships/hyperlink" Target="https://cutt.ly/1nTx20p" TargetMode="Externa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hyperlink" Target="https://cutt.ly/fnTx1kC" TargetMode="External"/><Relationship Id="rId11" Type="http://schemas.openxmlformats.org/officeDocument/2006/relationships/hyperlink" Target="https://cutt.ly/cnTx6EI" TargetMode="External"/><Relationship Id="rId5" Type="http://schemas.openxmlformats.org/officeDocument/2006/relationships/hyperlink" Target="https://cutt.ly/rnTxNCC" TargetMode="External"/><Relationship Id="rId10" Type="http://schemas.openxmlformats.org/officeDocument/2006/relationships/hyperlink" Target="https://cutt.ly/XnTx7Mq" TargetMode="External"/><Relationship Id="rId4" Type="http://schemas.openxmlformats.org/officeDocument/2006/relationships/hyperlink" Target="https://cutt.ly/xnTxBb9" TargetMode="External"/><Relationship Id="rId9" Type="http://schemas.openxmlformats.org/officeDocument/2006/relationships/hyperlink" Target="https://cutt.ly/vnTx4O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111969" y="4012196"/>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Module 1</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871231"/>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4000" b="1" dirty="0">
                <a:solidFill>
                  <a:schemeClr val="bg1"/>
                </a:solidFill>
              </a:rPr>
              <a:t>Introduction to Digital Cultural Heritage</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10</a:t>
            </a:fld>
            <a:endParaRPr lang="fr-CA"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a:xfrm>
            <a:off x="4624552" y="4687535"/>
            <a:ext cx="7398770" cy="1663610"/>
          </a:xfrm>
        </p:spPr>
        <p:txBody>
          <a:bodyPr/>
          <a:lstStyle/>
          <a:p>
            <a:r>
              <a:rPr lang="en-US" sz="4000" b="1" dirty="0">
                <a:solidFill>
                  <a:srgbClr val="E43794"/>
                </a:solidFill>
              </a:rPr>
              <a:t>Experiential and Cultural Tourism</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57764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B0847-27C1-4617-8F60-E074296995E7}"/>
              </a:ext>
            </a:extLst>
          </p:cNvPr>
          <p:cNvSpPr>
            <a:spLocks noGrp="1"/>
          </p:cNvSpPr>
          <p:nvPr>
            <p:ph type="sldNum" sz="quarter" idx="14"/>
          </p:nvPr>
        </p:nvSpPr>
        <p:spPr/>
        <p:txBody>
          <a:bodyPr/>
          <a:lstStyle/>
          <a:p>
            <a:fld id="{9C527BFA-2C0E-4CEC-B6A5-913A56FEF4B4}" type="slidenum">
              <a:rPr lang="fr-CA" smtClean="0"/>
              <a:pPr/>
              <a:t>11</a:t>
            </a:fld>
            <a:endParaRPr lang="fr-CA" dirty="0"/>
          </a:p>
        </p:txBody>
      </p:sp>
      <p:sp>
        <p:nvSpPr>
          <p:cNvPr id="3" name="Text Placeholder 2">
            <a:extLst>
              <a:ext uri="{FF2B5EF4-FFF2-40B4-BE49-F238E27FC236}">
                <a16:creationId xmlns:a16="http://schemas.microsoft.com/office/drawing/2014/main" id="{A6893F31-953E-476B-9379-30760C069CE0}"/>
              </a:ext>
            </a:extLst>
          </p:cNvPr>
          <p:cNvSpPr>
            <a:spLocks noGrp="1"/>
          </p:cNvSpPr>
          <p:nvPr>
            <p:ph type="body" sz="quarter" idx="15"/>
          </p:nvPr>
        </p:nvSpPr>
        <p:spPr>
          <a:xfrm>
            <a:off x="465667" y="1239826"/>
            <a:ext cx="11260665" cy="631527"/>
          </a:xfrm>
        </p:spPr>
        <p:txBody>
          <a:bodyPr vert="horz" lIns="91440" tIns="45720" rIns="91440" bIns="45720" rtlCol="0" anchor="t">
            <a:noAutofit/>
          </a:bodyPr>
          <a:lstStyle/>
          <a:p>
            <a:pPr marL="571500" indent="-571500">
              <a:buChar char="•"/>
            </a:pPr>
            <a:r>
              <a:rPr lang="en-GB" dirty="0"/>
              <a:t>Cultural Tourism</a:t>
            </a:r>
          </a:p>
          <a:p>
            <a:r>
              <a:rPr lang="en-GB" sz="2400" b="0" dirty="0">
                <a:solidFill>
                  <a:schemeClr val="bg1">
                    <a:lumMod val="50000"/>
                  </a:schemeClr>
                </a:solidFill>
                <a:highlight>
                  <a:srgbClr val="FFFFFF"/>
                </a:highlight>
                <a:latin typeface="Avenir" panose="02000503020000020003"/>
                <a:cs typeface="Poppins SemiBold"/>
              </a:rPr>
              <a:t>Is when travellers actively seek out heritage attractions as a focus for a visit, giving the cultural tourism custodian a significant market advantage with this kind of customer.</a:t>
            </a:r>
          </a:p>
          <a:p>
            <a:endParaRPr lang="en-GB" sz="1000" b="0" dirty="0">
              <a:solidFill>
                <a:schemeClr val="bg1">
                  <a:lumMod val="50000"/>
                </a:schemeClr>
              </a:solidFill>
              <a:highlight>
                <a:srgbClr val="FFFFFF"/>
              </a:highlight>
              <a:latin typeface="Avenir" panose="02000503020000020003"/>
              <a:cs typeface="Poppins SemiBold"/>
            </a:endParaRPr>
          </a:p>
          <a:p>
            <a:pPr marL="571500" indent="-571500">
              <a:buChar char="•"/>
            </a:pPr>
            <a:r>
              <a:rPr lang="en-GB" dirty="0"/>
              <a:t>Experiential Tourism</a:t>
            </a:r>
          </a:p>
          <a:p>
            <a:r>
              <a:rPr lang="en-GB" sz="2400" b="0" dirty="0">
                <a:solidFill>
                  <a:schemeClr val="bg1">
                    <a:lumMod val="50000"/>
                  </a:schemeClr>
                </a:solidFill>
                <a:highlight>
                  <a:srgbClr val="FFFFFF"/>
                </a:highlight>
                <a:latin typeface="Avenir"/>
                <a:cs typeface="Poppins"/>
              </a:rPr>
              <a:t>The experiential tourist focuses on getting actively involved in a destination's activities, heritage and culture, rather than simply visiting the place. </a:t>
            </a:r>
          </a:p>
          <a:p>
            <a:endParaRPr lang="en-GB" sz="1000" b="0" dirty="0">
              <a:solidFill>
                <a:schemeClr val="bg1">
                  <a:lumMod val="50000"/>
                </a:schemeClr>
              </a:solidFill>
              <a:highlight>
                <a:srgbClr val="FFFFFF"/>
              </a:highlight>
              <a:latin typeface="Avenir"/>
              <a:cs typeface="Poppins"/>
            </a:endParaRPr>
          </a:p>
          <a:p>
            <a:pPr marL="571500" indent="-571500">
              <a:buChar char="•"/>
            </a:pPr>
            <a:r>
              <a:rPr lang="en-GB" dirty="0"/>
              <a:t>Immersive Tourism</a:t>
            </a:r>
          </a:p>
          <a:p>
            <a:r>
              <a:rPr lang="en-GB" sz="2400" b="0" dirty="0">
                <a:solidFill>
                  <a:schemeClr val="bg1">
                    <a:lumMod val="50000"/>
                  </a:schemeClr>
                </a:solidFill>
                <a:highlight>
                  <a:srgbClr val="FFFFFF"/>
                </a:highlight>
                <a:latin typeface="Avenir"/>
                <a:cs typeface="Poppins"/>
              </a:rPr>
              <a:t>The immersive tourist, like the previous two, is increasingly looking for more engaging and enriching holiday experiences than before.</a:t>
            </a:r>
            <a:endParaRPr lang="en-GB" sz="2400" b="0" dirty="0">
              <a:solidFill>
                <a:schemeClr val="bg1">
                  <a:lumMod val="50000"/>
                </a:schemeClr>
              </a:solidFill>
              <a:cs typeface="Poppins"/>
            </a:endParaRPr>
          </a:p>
          <a:p>
            <a:endParaRPr lang="en-US" dirty="0"/>
          </a:p>
        </p:txBody>
      </p:sp>
    </p:spTree>
    <p:extLst>
      <p:ext uri="{BB962C8B-B14F-4D97-AF65-F5344CB8AC3E}">
        <p14:creationId xmlns:p14="http://schemas.microsoft.com/office/powerpoint/2010/main" val="568098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5"/>
          </p:nvPr>
        </p:nvSpPr>
        <p:spPr>
          <a:xfrm>
            <a:off x="386080" y="283837"/>
            <a:ext cx="6197600" cy="6290326"/>
          </a:xfrm>
        </p:spPr>
        <p:txBody>
          <a:bodyPr/>
          <a:lstStyle/>
          <a:p>
            <a:pPr marL="0" lvl="0" indent="0" rtl="0">
              <a:lnSpc>
                <a:spcPct val="115000"/>
              </a:lnSpc>
              <a:spcBef>
                <a:spcPts val="1100"/>
              </a:spcBef>
              <a:spcAft>
                <a:spcPts val="0"/>
              </a:spcAft>
              <a:buClr>
                <a:schemeClr val="dk1"/>
              </a:buClr>
              <a:buSzPts val="1100"/>
              <a:buNone/>
            </a:pPr>
            <a:r>
              <a:rPr lang="en-GB" dirty="0"/>
              <a:t>Culturally Immersive Experience</a:t>
            </a:r>
            <a:r>
              <a:rPr lang="sl-SI" dirty="0"/>
              <a:t>s</a:t>
            </a:r>
          </a:p>
          <a:p>
            <a:pPr>
              <a:lnSpc>
                <a:spcPct val="115000"/>
              </a:lnSpc>
              <a:spcBef>
                <a:spcPts val="1100"/>
              </a:spcBef>
              <a:buClr>
                <a:schemeClr val="dk1"/>
              </a:buClr>
              <a:buSzPts val="1100"/>
            </a:pPr>
            <a:r>
              <a:rPr lang="en-GB" sz="2400" b="0" dirty="0">
                <a:solidFill>
                  <a:schemeClr val="bg1">
                    <a:lumMod val="50000"/>
                  </a:schemeClr>
                </a:solidFill>
                <a:latin typeface="Avenir" panose="02000503020000020003"/>
              </a:rPr>
              <a:t>Cultural Immersive Experiences are the inner voice of a cultural heritage site. They must be able to:</a:t>
            </a:r>
          </a:p>
          <a:p>
            <a:pPr marL="457200" lvl="0" indent="-304800" rtl="0">
              <a:lnSpc>
                <a:spcPct val="115000"/>
              </a:lnSpc>
              <a:spcBef>
                <a:spcPts val="1100"/>
              </a:spcBef>
              <a:spcAft>
                <a:spcPts val="0"/>
              </a:spcAft>
              <a:buClr>
                <a:srgbClr val="7F7F7F"/>
              </a:buClr>
              <a:buSzPts val="1200"/>
              <a:buChar char="●"/>
            </a:pPr>
            <a:r>
              <a:rPr lang="en-GB" sz="2400" b="1" dirty="0">
                <a:solidFill>
                  <a:schemeClr val="bg1">
                    <a:lumMod val="50000"/>
                  </a:schemeClr>
                </a:solidFill>
                <a:latin typeface="Avenir" panose="02000503020000020003"/>
              </a:rPr>
              <a:t>Create</a:t>
            </a:r>
            <a:r>
              <a:rPr lang="en-GB" sz="2400" b="0" dirty="0">
                <a:solidFill>
                  <a:schemeClr val="bg1">
                    <a:lumMod val="50000"/>
                  </a:schemeClr>
                </a:solidFill>
                <a:latin typeface="Avenir" panose="02000503020000020003"/>
              </a:rPr>
              <a:t> a real competitive advantage for the site;</a:t>
            </a:r>
          </a:p>
          <a:p>
            <a:pPr marL="457200" lvl="0" indent="-304800" rtl="0">
              <a:lnSpc>
                <a:spcPct val="115000"/>
              </a:lnSpc>
              <a:spcBef>
                <a:spcPts val="0"/>
              </a:spcBef>
              <a:spcAft>
                <a:spcPts val="0"/>
              </a:spcAft>
              <a:buClr>
                <a:srgbClr val="7F7F7F"/>
              </a:buClr>
              <a:buSzPts val="1200"/>
              <a:buChar char="●"/>
            </a:pPr>
            <a:r>
              <a:rPr lang="en-GB" sz="2400" b="1" dirty="0">
                <a:solidFill>
                  <a:schemeClr val="bg1">
                    <a:lumMod val="50000"/>
                  </a:schemeClr>
                </a:solidFill>
                <a:latin typeface="Avenir" panose="02000503020000020003"/>
              </a:rPr>
              <a:t>Focus</a:t>
            </a:r>
            <a:r>
              <a:rPr lang="en-GB" sz="2400" b="0" dirty="0">
                <a:solidFill>
                  <a:schemeClr val="bg1">
                    <a:lumMod val="50000"/>
                  </a:schemeClr>
                </a:solidFill>
                <a:latin typeface="Avenir" panose="02000503020000020003"/>
              </a:rPr>
              <a:t> on what is truly unique, memorable, and engaging in the area;</a:t>
            </a:r>
          </a:p>
          <a:p>
            <a:pPr marL="457200" lvl="0" indent="-304800" rtl="0">
              <a:lnSpc>
                <a:spcPct val="115000"/>
              </a:lnSpc>
              <a:spcBef>
                <a:spcPts val="0"/>
              </a:spcBef>
              <a:spcAft>
                <a:spcPts val="0"/>
              </a:spcAft>
              <a:buClr>
                <a:srgbClr val="7F7F7F"/>
              </a:buClr>
              <a:buSzPts val="1200"/>
              <a:buChar char="●"/>
            </a:pPr>
            <a:r>
              <a:rPr lang="en-GB" sz="2400" b="1" dirty="0">
                <a:solidFill>
                  <a:schemeClr val="bg1">
                    <a:lumMod val="50000"/>
                  </a:schemeClr>
                </a:solidFill>
                <a:latin typeface="Avenir" panose="02000503020000020003"/>
              </a:rPr>
              <a:t>Meet the needs </a:t>
            </a:r>
            <a:r>
              <a:rPr lang="en-GB" sz="2400" b="0" dirty="0">
                <a:solidFill>
                  <a:schemeClr val="bg1">
                    <a:lumMod val="50000"/>
                  </a:schemeClr>
                </a:solidFill>
                <a:latin typeface="Avenir" panose="02000503020000020003"/>
              </a:rPr>
              <a:t>of the target audience.</a:t>
            </a:r>
          </a:p>
          <a:p>
            <a:pPr marL="0" lvl="0" indent="0" rtl="0">
              <a:lnSpc>
                <a:spcPct val="115000"/>
              </a:lnSpc>
              <a:spcBef>
                <a:spcPts val="1100"/>
              </a:spcBef>
              <a:spcAft>
                <a:spcPts val="0"/>
              </a:spcAft>
              <a:buClr>
                <a:schemeClr val="dk1"/>
              </a:buClr>
              <a:buSzPts val="1100"/>
              <a:buNone/>
            </a:pPr>
            <a:r>
              <a:rPr lang="en-GB" sz="2400" b="0" i="1" dirty="0">
                <a:solidFill>
                  <a:schemeClr val="bg1">
                    <a:lumMod val="50000"/>
                  </a:schemeClr>
                </a:solidFill>
                <a:highlight>
                  <a:srgbClr val="FFFFFF"/>
                </a:highlight>
                <a:latin typeface="Avenir" panose="02000503020000020003"/>
              </a:rPr>
              <a:t>In later modules, we'll look in more detail at how to design immersive tourism experiences for your visitors</a:t>
            </a:r>
            <a:r>
              <a:rPr lang="en-GB" sz="2400" b="0" dirty="0">
                <a:solidFill>
                  <a:schemeClr val="bg1">
                    <a:lumMod val="50000"/>
                  </a:schemeClr>
                </a:solidFill>
                <a:highlight>
                  <a:srgbClr val="FFFFFF"/>
                </a:highlight>
                <a:latin typeface="Avenir" panose="02000503020000020003"/>
              </a:rPr>
              <a:t>.</a:t>
            </a:r>
          </a:p>
        </p:txBody>
      </p:sp>
      <p:pic>
        <p:nvPicPr>
          <p:cNvPr id="6" name="Picture Placeholder 5">
            <a:extLst>
              <a:ext uri="{FF2B5EF4-FFF2-40B4-BE49-F238E27FC236}">
                <a16:creationId xmlns:a16="http://schemas.microsoft.com/office/drawing/2014/main" id="{475B9080-F063-4D9C-BB68-DBAF3DAA14E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3837" r="13837"/>
          <a:stretch>
            <a:fillRect/>
          </a:stretch>
        </p:blipFill>
        <p:spPr>
          <a:xfrm>
            <a:off x="7088637" y="3028280"/>
            <a:ext cx="3691822" cy="3829719"/>
          </a:xfrm>
        </p:spPr>
      </p:pic>
    </p:spTree>
    <p:extLst>
      <p:ext uri="{BB962C8B-B14F-4D97-AF65-F5344CB8AC3E}">
        <p14:creationId xmlns:p14="http://schemas.microsoft.com/office/powerpoint/2010/main" val="94727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13</a:t>
            </a:fld>
            <a:endParaRPr lang="en-GB" dirty="0"/>
          </a:p>
        </p:txBody>
      </p:sp>
      <p:sp>
        <p:nvSpPr>
          <p:cNvPr id="3" name="Označba mesta besedila 2"/>
          <p:cNvSpPr>
            <a:spLocks noGrp="1"/>
          </p:cNvSpPr>
          <p:nvPr>
            <p:ph type="body" sz="quarter" idx="15"/>
          </p:nvPr>
        </p:nvSpPr>
        <p:spPr>
          <a:xfrm>
            <a:off x="533770" y="1198614"/>
            <a:ext cx="11260668" cy="631527"/>
          </a:xfrm>
        </p:spPr>
        <p:txBody>
          <a:bodyPr/>
          <a:lstStyle/>
          <a:p>
            <a:r>
              <a:rPr lang="sl-SI" dirty="0"/>
              <a:t>B</a:t>
            </a:r>
            <a:r>
              <a:rPr lang="en-GB" dirty="0"/>
              <a:t>rainstorm about your motivation for travelling</a:t>
            </a:r>
          </a:p>
          <a:p>
            <a:endParaRPr lang="en-GB" dirty="0"/>
          </a:p>
          <a:p>
            <a:endParaRPr lang="en-GB" dirty="0"/>
          </a:p>
        </p:txBody>
      </p:sp>
      <p:sp>
        <p:nvSpPr>
          <p:cNvPr id="4" name="Označba mesta besedila 3"/>
          <p:cNvSpPr>
            <a:spLocks noGrp="1"/>
          </p:cNvSpPr>
          <p:nvPr>
            <p:ph type="body" sz="quarter" idx="19"/>
          </p:nvPr>
        </p:nvSpPr>
        <p:spPr>
          <a:xfrm>
            <a:off x="533772" y="1718552"/>
            <a:ext cx="11260666" cy="4649059"/>
          </a:xfrm>
        </p:spPr>
        <p:txBody>
          <a:bodyPr numCol="1"/>
          <a:lstStyle/>
          <a:p>
            <a:endParaRPr lang="en-GB" sz="1800" dirty="0"/>
          </a:p>
          <a:p>
            <a:r>
              <a:rPr lang="en-GB" i="1" dirty="0"/>
              <a:t>You can write ideas in general or be very specific: </a:t>
            </a:r>
          </a:p>
          <a:p>
            <a:endParaRPr lang="en-GB" i="1" dirty="0"/>
          </a:p>
          <a:p>
            <a:r>
              <a:rPr lang="en-GB" i="1" dirty="0">
                <a:latin typeface="Avenir"/>
                <a:cs typeface="Poppins"/>
              </a:rPr>
              <a:t>Some hints:</a:t>
            </a:r>
            <a:endParaRPr lang="sl-SI" i="1" dirty="0"/>
          </a:p>
          <a:p>
            <a:endParaRPr lang="en-GB" dirty="0"/>
          </a:p>
          <a:p>
            <a:pPr marL="342900" indent="-342900">
              <a:buFont typeface="Arial" panose="020B0604020202020204" pitchFamily="34" charset="0"/>
              <a:buChar char="•"/>
            </a:pPr>
            <a:r>
              <a:rPr lang="en-GB" i="1" dirty="0"/>
              <a:t>Food</a:t>
            </a:r>
          </a:p>
          <a:p>
            <a:pPr marL="342900" indent="-342900">
              <a:buFont typeface="Arial" panose="020B0604020202020204" pitchFamily="34" charset="0"/>
              <a:buChar char="•"/>
            </a:pPr>
            <a:r>
              <a:rPr lang="en-GB" i="1" dirty="0">
                <a:latin typeface="Avenir"/>
                <a:cs typeface="Poppins"/>
              </a:rPr>
              <a:t>Natural heritage (watch an example of </a:t>
            </a:r>
            <a:r>
              <a:rPr lang="en-GB" i="1" dirty="0">
                <a:latin typeface="Avenir"/>
                <a:cs typeface="Poppins"/>
                <a:hlinkClick r:id="rId3"/>
              </a:rPr>
              <a:t>natural heritage</a:t>
            </a:r>
            <a:r>
              <a:rPr lang="en-GB" i="1" dirty="0">
                <a:latin typeface="Avenir"/>
                <a:cs typeface="Poppins"/>
              </a:rPr>
              <a:t> ) </a:t>
            </a:r>
            <a:endParaRPr lang="en-GB" i="1" dirty="0"/>
          </a:p>
          <a:p>
            <a:pPr marL="342900" indent="-342900">
              <a:buFont typeface="Arial" panose="020B0604020202020204" pitchFamily="34" charset="0"/>
              <a:buChar char="•"/>
            </a:pPr>
            <a:r>
              <a:rPr lang="en-GB" i="1" dirty="0">
                <a:latin typeface="Avenir"/>
                <a:cs typeface="Poppins"/>
              </a:rPr>
              <a:t>Cultural heritage (watch an </a:t>
            </a:r>
            <a:r>
              <a:rPr lang="en-GB" i="1" dirty="0">
                <a:latin typeface="Avenir"/>
                <a:cs typeface="Poppins"/>
                <a:hlinkClick r:id="rId4"/>
              </a:rPr>
              <a:t>example</a:t>
            </a:r>
            <a:r>
              <a:rPr lang="en-GB" i="1" dirty="0">
                <a:latin typeface="Avenir"/>
                <a:cs typeface="Poppins"/>
              </a:rPr>
              <a:t>)</a:t>
            </a:r>
          </a:p>
          <a:p>
            <a:pPr marL="342900" indent="-342900">
              <a:buFont typeface="Arial" panose="020B0604020202020204" pitchFamily="34" charset="0"/>
              <a:buChar char="•"/>
            </a:pPr>
            <a:r>
              <a:rPr lang="en-GB" i="1" dirty="0">
                <a:latin typeface="Avenir"/>
                <a:cs typeface="Poppins"/>
              </a:rPr>
              <a:t>Popular places (watch an </a:t>
            </a:r>
            <a:r>
              <a:rPr lang="en-GB" i="1" dirty="0">
                <a:latin typeface="Avenir"/>
                <a:cs typeface="Poppins"/>
                <a:hlinkClick r:id="rId5"/>
              </a:rPr>
              <a:t>example</a:t>
            </a:r>
            <a:r>
              <a:rPr lang="en-GB" i="1" dirty="0">
                <a:latin typeface="Avenir"/>
                <a:cs typeface="Poppins"/>
              </a:rPr>
              <a:t>)</a:t>
            </a:r>
            <a:endParaRPr lang="en-GB" i="1" dirty="0"/>
          </a:p>
          <a:p>
            <a:pPr marL="342900" indent="-342900">
              <a:buFont typeface="Arial" panose="020B0604020202020204" pitchFamily="34" charset="0"/>
              <a:buChar char="•"/>
            </a:pPr>
            <a:r>
              <a:rPr lang="en-GB" i="1" dirty="0">
                <a:latin typeface="Avenir"/>
                <a:cs typeface="Poppins"/>
              </a:rPr>
              <a:t>Sports activities (skiing, surfing, etc.) (watch a </a:t>
            </a:r>
            <a:r>
              <a:rPr lang="en-GB" i="1" dirty="0">
                <a:latin typeface="Avenir"/>
                <a:cs typeface="Poppins"/>
                <a:hlinkClick r:id="rId6"/>
              </a:rPr>
              <a:t>video</a:t>
            </a:r>
            <a:r>
              <a:rPr lang="en-GB" i="1" dirty="0">
                <a:latin typeface="Avenir"/>
                <a:cs typeface="Poppins"/>
              </a:rPr>
              <a:t> about sports tourism)</a:t>
            </a:r>
            <a:endParaRPr lang="en-GB" i="1" dirty="0"/>
          </a:p>
          <a:p>
            <a:pPr marL="342900" indent="-342900">
              <a:buFont typeface="Arial" panose="020B0604020202020204" pitchFamily="34" charset="0"/>
              <a:buChar char="•"/>
            </a:pPr>
            <a:r>
              <a:rPr lang="en-GB" i="1" dirty="0"/>
              <a:t>Weather</a:t>
            </a:r>
          </a:p>
          <a:p>
            <a:pPr marL="342900" indent="-342900">
              <a:buFont typeface="Arial" panose="020B0604020202020204" pitchFamily="34" charset="0"/>
              <a:buChar char="•"/>
            </a:pPr>
            <a:r>
              <a:rPr lang="en-GB" i="1" dirty="0"/>
              <a:t>Events (Olympic games, UEFA Champions League, Expo,</a:t>
            </a:r>
            <a:r>
              <a:rPr lang="sl-SI" i="1" dirty="0"/>
              <a:t> </a:t>
            </a:r>
            <a:r>
              <a:rPr lang="en-GB" i="1" dirty="0"/>
              <a:t>etc.)</a:t>
            </a:r>
          </a:p>
          <a:p>
            <a:endParaRPr lang="en-GB" sz="1800" dirty="0"/>
          </a:p>
          <a:p>
            <a:endParaRPr lang="en-GB" sz="1800" dirty="0"/>
          </a:p>
        </p:txBody>
      </p:sp>
      <p:sp>
        <p:nvSpPr>
          <p:cNvPr id="5" name="Označba mesta besedila 2">
            <a:extLst>
              <a:ext uri="{FF2B5EF4-FFF2-40B4-BE49-F238E27FC236}">
                <a16:creationId xmlns:a16="http://schemas.microsoft.com/office/drawing/2014/main" id="{A2068F7D-16F0-463A-9CEE-4752E87B8BFD}"/>
              </a:ext>
            </a:extLst>
          </p:cNvPr>
          <p:cNvSpPr txBox="1">
            <a:spLocks/>
          </p:cNvSpPr>
          <p:nvPr/>
        </p:nvSpPr>
        <p:spPr>
          <a:xfrm>
            <a:off x="533770" y="62588"/>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An opening group exercise: </a:t>
            </a:r>
          </a:p>
        </p:txBody>
      </p:sp>
    </p:spTree>
    <p:extLst>
      <p:ext uri="{BB962C8B-B14F-4D97-AF65-F5344CB8AC3E}">
        <p14:creationId xmlns:p14="http://schemas.microsoft.com/office/powerpoint/2010/main" val="2795623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2" y="4832266"/>
            <a:ext cx="7735886" cy="631527"/>
          </a:xfrm>
        </p:spPr>
        <p:txBody>
          <a:bodyPr/>
          <a:lstStyle/>
          <a:p>
            <a:pPr lvl="0">
              <a:spcBef>
                <a:spcPts val="0"/>
              </a:spcBef>
            </a:pPr>
            <a:r>
              <a:rPr lang="en-US" sz="4000" dirty="0"/>
              <a:t>What is Digital Cultural Heritage</a:t>
            </a:r>
            <a:endParaRPr lang="en-US" sz="4000" dirty="0">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92368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15</a:t>
            </a:fld>
            <a:endParaRPr lang="fr-CA" dirty="0"/>
          </a:p>
        </p:txBody>
      </p:sp>
      <p:sp>
        <p:nvSpPr>
          <p:cNvPr id="5" name="Text Placeholder 4">
            <a:extLst>
              <a:ext uri="{FF2B5EF4-FFF2-40B4-BE49-F238E27FC236}">
                <a16:creationId xmlns:a16="http://schemas.microsoft.com/office/drawing/2014/main" id="{62EF7AB8-4ED6-4501-8192-F4D029DAE5BE}"/>
              </a:ext>
            </a:extLst>
          </p:cNvPr>
          <p:cNvSpPr>
            <a:spLocks noGrp="1"/>
          </p:cNvSpPr>
          <p:nvPr>
            <p:ph type="body" sz="quarter" idx="15"/>
          </p:nvPr>
        </p:nvSpPr>
        <p:spPr>
          <a:xfrm>
            <a:off x="563051" y="1533402"/>
            <a:ext cx="11260668" cy="631527"/>
          </a:xfrm>
        </p:spPr>
        <p:txBody>
          <a:bodyPr/>
          <a:lstStyle/>
          <a:p>
            <a:r>
              <a:rPr lang="en-US" sz="3600" dirty="0"/>
              <a:t>Digital: not a tool, a horizon</a:t>
            </a:r>
          </a:p>
          <a:p>
            <a:endParaRPr lang="el-GR" dirty="0"/>
          </a:p>
        </p:txBody>
      </p:sp>
      <p:sp>
        <p:nvSpPr>
          <p:cNvPr id="3" name="Rectangle 2">
            <a:extLst>
              <a:ext uri="{FF2B5EF4-FFF2-40B4-BE49-F238E27FC236}">
                <a16:creationId xmlns:a16="http://schemas.microsoft.com/office/drawing/2014/main" id="{26C03C40-4EFE-4C79-A8C6-D24BF7EFEBB9}"/>
              </a:ext>
            </a:extLst>
          </p:cNvPr>
          <p:cNvSpPr/>
          <p:nvPr/>
        </p:nvSpPr>
        <p:spPr>
          <a:xfrm>
            <a:off x="563051" y="2643748"/>
            <a:ext cx="10064309" cy="2862322"/>
          </a:xfrm>
          <a:prstGeom prst="rect">
            <a:avLst/>
          </a:prstGeom>
        </p:spPr>
        <p:txBody>
          <a:bodyPr wrap="square" lIns="91440" tIns="45720" rIns="91440" bIns="45720" anchor="t">
            <a:spAutoFit/>
          </a:bodyPr>
          <a:lstStyle/>
          <a:p>
            <a:pPr lvl="0" algn="just">
              <a:buClr>
                <a:schemeClr val="dk1"/>
              </a:buClr>
              <a:buSzPts val="1100"/>
            </a:pPr>
            <a:r>
              <a:rPr lang="en-US" sz="2800" dirty="0">
                <a:solidFill>
                  <a:srgbClr val="E43794"/>
                </a:solidFill>
                <a:latin typeface="Avenir" panose="02000503020000020003"/>
              </a:rPr>
              <a:t>Nowadays, digital cannot be considered as something apart from reality, rather it is a framework through which we interact with the world around us. </a:t>
            </a:r>
          </a:p>
          <a:p>
            <a:pPr lvl="0" algn="just">
              <a:buClr>
                <a:schemeClr val="dk1"/>
              </a:buClr>
              <a:buSzPts val="1100"/>
            </a:pPr>
            <a:endParaRPr lang="en-US" sz="2400" dirty="0">
              <a:solidFill>
                <a:srgbClr val="7F7F7F"/>
              </a:solidFill>
              <a:latin typeface="Avenir" panose="02000503020000020003"/>
            </a:endParaRPr>
          </a:p>
          <a:p>
            <a:pPr algn="just">
              <a:buClr>
                <a:schemeClr val="dk1"/>
              </a:buClr>
              <a:buSzPts val="1100"/>
            </a:pPr>
            <a:r>
              <a:rPr lang="en-US" sz="2400" dirty="0">
                <a:solidFill>
                  <a:srgbClr val="7F7F7F"/>
                </a:solidFill>
                <a:latin typeface="Avenir" panose="02000503020000020003"/>
              </a:rPr>
              <a:t>Cultural and heritage organizations and businesses have been faced more than ever with </a:t>
            </a:r>
            <a:r>
              <a:rPr lang="en-US" sz="2400" dirty="0">
                <a:solidFill>
                  <a:srgbClr val="E43794"/>
                </a:solidFill>
                <a:latin typeface="Avenir" panose="02000503020000020003"/>
              </a:rPr>
              <a:t>the importance of having a digital strategy</a:t>
            </a:r>
            <a:r>
              <a:rPr lang="en-US" sz="2400" dirty="0">
                <a:solidFill>
                  <a:srgbClr val="7F7F7F"/>
                </a:solidFill>
                <a:latin typeface="Avenir" panose="02000503020000020003"/>
              </a:rPr>
              <a:t> not only to preserve but also to promote cultural heritage. </a:t>
            </a:r>
          </a:p>
        </p:txBody>
      </p:sp>
    </p:spTree>
    <p:extLst>
      <p:ext uri="{BB962C8B-B14F-4D97-AF65-F5344CB8AC3E}">
        <p14:creationId xmlns:p14="http://schemas.microsoft.com/office/powerpoint/2010/main" val="299060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16</a:t>
            </a:fld>
            <a:endParaRPr lang="fr-CA" dirty="0"/>
          </a:p>
        </p:txBody>
      </p:sp>
      <p:sp>
        <p:nvSpPr>
          <p:cNvPr id="5" name="Text Placeholder 4">
            <a:extLst>
              <a:ext uri="{FF2B5EF4-FFF2-40B4-BE49-F238E27FC236}">
                <a16:creationId xmlns:a16="http://schemas.microsoft.com/office/drawing/2014/main" id="{62EF7AB8-4ED6-4501-8192-F4D029DAE5BE}"/>
              </a:ext>
            </a:extLst>
          </p:cNvPr>
          <p:cNvSpPr>
            <a:spLocks noGrp="1"/>
          </p:cNvSpPr>
          <p:nvPr>
            <p:ph type="body" sz="quarter" idx="15"/>
          </p:nvPr>
        </p:nvSpPr>
        <p:spPr>
          <a:xfrm>
            <a:off x="508000" y="922081"/>
            <a:ext cx="11260668" cy="631527"/>
          </a:xfrm>
        </p:spPr>
        <p:txBody>
          <a:bodyPr/>
          <a:lstStyle/>
          <a:p>
            <a:r>
              <a:rPr lang="en-US" sz="3600" dirty="0"/>
              <a:t>Digital: not a tool, a horizon</a:t>
            </a:r>
          </a:p>
          <a:p>
            <a:endParaRPr lang="el-GR" dirty="0"/>
          </a:p>
        </p:txBody>
      </p:sp>
      <p:sp>
        <p:nvSpPr>
          <p:cNvPr id="3" name="Rectangle 2">
            <a:extLst>
              <a:ext uri="{FF2B5EF4-FFF2-40B4-BE49-F238E27FC236}">
                <a16:creationId xmlns:a16="http://schemas.microsoft.com/office/drawing/2014/main" id="{26C03C40-4EFE-4C79-A8C6-D24BF7EFEBB9}"/>
              </a:ext>
            </a:extLst>
          </p:cNvPr>
          <p:cNvSpPr/>
          <p:nvPr/>
        </p:nvSpPr>
        <p:spPr>
          <a:xfrm>
            <a:off x="508000" y="1773498"/>
            <a:ext cx="11104880" cy="3785652"/>
          </a:xfrm>
          <a:prstGeom prst="rect">
            <a:avLst/>
          </a:prstGeom>
        </p:spPr>
        <p:txBody>
          <a:bodyPr wrap="square">
            <a:spAutoFit/>
          </a:bodyPr>
          <a:lstStyle/>
          <a:p>
            <a:pPr lvl="0" algn="just">
              <a:buClr>
                <a:schemeClr val="dk1"/>
              </a:buClr>
              <a:buSzPts val="1100"/>
            </a:pPr>
            <a:r>
              <a:rPr lang="en-US" sz="2400" dirty="0">
                <a:solidFill>
                  <a:srgbClr val="7F7F7F"/>
                </a:solidFill>
                <a:latin typeface="Avenir" panose="02000503020000020003"/>
              </a:rPr>
              <a:t>In general terms, the </a:t>
            </a:r>
            <a:r>
              <a:rPr lang="en-US" sz="2400" dirty="0" err="1">
                <a:solidFill>
                  <a:srgbClr val="7F7F7F"/>
                </a:solidFill>
                <a:latin typeface="Avenir" panose="02000503020000020003"/>
              </a:rPr>
              <a:t>digitisation</a:t>
            </a:r>
            <a:r>
              <a:rPr lang="en-US" sz="2400" dirty="0">
                <a:solidFill>
                  <a:srgbClr val="7F7F7F"/>
                </a:solidFill>
                <a:latin typeface="Avenir" panose="02000503020000020003"/>
              </a:rPr>
              <a:t> of cultural heritage refers to </a:t>
            </a:r>
            <a:r>
              <a:rPr lang="en-US" sz="2400" dirty="0">
                <a:solidFill>
                  <a:srgbClr val="E43794"/>
                </a:solidFill>
                <a:latin typeface="Avenir" panose="02000503020000020003"/>
              </a:rPr>
              <a:t>the use of digital technologies to make heritage objects and services available in a digital form.</a:t>
            </a:r>
            <a:r>
              <a:rPr lang="en-US" sz="2400" dirty="0">
                <a:solidFill>
                  <a:srgbClr val="7F7F7F"/>
                </a:solidFill>
                <a:latin typeface="Avenir" panose="02000503020000020003"/>
              </a:rPr>
              <a:t> This approach can be applied to a </a:t>
            </a:r>
            <a:r>
              <a:rPr lang="en-US" sz="2400" dirty="0">
                <a:solidFill>
                  <a:srgbClr val="E43794"/>
                </a:solidFill>
                <a:latin typeface="Avenir" panose="02000503020000020003"/>
              </a:rPr>
              <a:t>variety of aspects of a cultural organization’s work </a:t>
            </a:r>
            <a:r>
              <a:rPr lang="en-US" sz="2400" dirty="0">
                <a:solidFill>
                  <a:srgbClr val="7F7F7F"/>
                </a:solidFill>
                <a:latin typeface="Avenir" panose="02000503020000020003"/>
              </a:rPr>
              <a:t>such as</a:t>
            </a:r>
            <a:r>
              <a:rPr lang="sl-SI" sz="2400" dirty="0">
                <a:solidFill>
                  <a:srgbClr val="7F7F7F"/>
                </a:solidFill>
              </a:rPr>
              <a:t>:</a:t>
            </a:r>
          </a:p>
          <a:p>
            <a:pPr lvl="0" algn="just">
              <a:buClr>
                <a:schemeClr val="dk1"/>
              </a:buClr>
              <a:buSzPts val="1100"/>
            </a:pP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a:solidFill>
                  <a:srgbClr val="7F7F7F"/>
                </a:solidFill>
                <a:latin typeface="Avenir" panose="02000503020000020003"/>
              </a:rPr>
              <a:t>communication</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a:solidFill>
                  <a:srgbClr val="7F7F7F"/>
                </a:solidFill>
                <a:latin typeface="Avenir" panose="02000503020000020003"/>
              </a:rPr>
              <a:t>audience engagement</a:t>
            </a:r>
          </a:p>
          <a:p>
            <a:pPr marL="342900" lvl="0" indent="-342900" algn="just">
              <a:buClr>
                <a:schemeClr val="dk1"/>
              </a:buClr>
              <a:buSzPts val="1100"/>
              <a:buFont typeface="Arial" panose="020B0604020202020204" pitchFamily="34" charset="0"/>
              <a:buChar char="•"/>
            </a:pPr>
            <a:r>
              <a:rPr lang="en-US" sz="2400" dirty="0">
                <a:solidFill>
                  <a:srgbClr val="7F7F7F"/>
                </a:solidFill>
                <a:latin typeface="Avenir" panose="02000503020000020003"/>
              </a:rPr>
              <a:t>cataloging </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a:solidFill>
                  <a:srgbClr val="7F7F7F"/>
                </a:solidFill>
                <a:latin typeface="Avenir" panose="02000503020000020003"/>
              </a:rPr>
              <a:t>conservation</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a:solidFill>
                  <a:srgbClr val="7F7F7F"/>
                </a:solidFill>
                <a:latin typeface="Avenir" panose="02000503020000020003"/>
              </a:rPr>
              <a:t>education </a:t>
            </a:r>
            <a:endParaRPr lang="sl-SI" sz="2400" dirty="0">
              <a:solidFill>
                <a:srgbClr val="7F7F7F"/>
              </a:solidFill>
            </a:endParaRPr>
          </a:p>
          <a:p>
            <a:pPr marL="342900" lvl="0" indent="-342900" algn="just">
              <a:buClr>
                <a:schemeClr val="dk1"/>
              </a:buClr>
              <a:buSzPts val="1100"/>
              <a:buFont typeface="Arial" panose="020B0604020202020204" pitchFamily="34" charset="0"/>
              <a:buChar char="•"/>
            </a:pPr>
            <a:r>
              <a:rPr lang="en-US" sz="2400" dirty="0">
                <a:solidFill>
                  <a:srgbClr val="7F7F7F"/>
                </a:solidFill>
                <a:latin typeface="Avenir" panose="02000503020000020003"/>
              </a:rPr>
              <a:t>research </a:t>
            </a:r>
            <a:endParaRPr lang="sl-SI" sz="2400" dirty="0">
              <a:solidFill>
                <a:srgbClr val="7F7F7F"/>
              </a:solidFill>
            </a:endParaRPr>
          </a:p>
        </p:txBody>
      </p:sp>
    </p:spTree>
    <p:extLst>
      <p:ext uri="{BB962C8B-B14F-4D97-AF65-F5344CB8AC3E}">
        <p14:creationId xmlns:p14="http://schemas.microsoft.com/office/powerpoint/2010/main" val="143219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17</a:t>
            </a:fld>
            <a:endParaRPr lang="fr-CA" dirty="0"/>
          </a:p>
        </p:txBody>
      </p:sp>
      <p:sp>
        <p:nvSpPr>
          <p:cNvPr id="9" name="Rectangle 8">
            <a:extLst>
              <a:ext uri="{FF2B5EF4-FFF2-40B4-BE49-F238E27FC236}">
                <a16:creationId xmlns:a16="http://schemas.microsoft.com/office/drawing/2014/main" id="{5B6F3E5B-2756-4B40-B5C0-EE81E87F88C3}"/>
              </a:ext>
            </a:extLst>
          </p:cNvPr>
          <p:cNvSpPr/>
          <p:nvPr/>
        </p:nvSpPr>
        <p:spPr>
          <a:xfrm>
            <a:off x="426720" y="2115428"/>
            <a:ext cx="11147214" cy="3923756"/>
          </a:xfrm>
          <a:prstGeom prst="rect">
            <a:avLst/>
          </a:prstGeom>
        </p:spPr>
        <p:txBody>
          <a:bodyPr wrap="square" numCol="1">
            <a:spAutoFit/>
          </a:bodyPr>
          <a:lstStyle/>
          <a:p>
            <a:pPr lvl="0" algn="just">
              <a:buClr>
                <a:schemeClr val="dk1"/>
              </a:buClr>
              <a:buSzPts val="1100"/>
            </a:pPr>
            <a:r>
              <a:rPr lang="en-US" sz="2400" dirty="0">
                <a:solidFill>
                  <a:srgbClr val="7F7F7F"/>
                </a:solidFill>
                <a:latin typeface="Avenir" panose="02000503020000020003"/>
              </a:rPr>
              <a:t>Making a transition into the digital world is not only about moving existing experiences into a new digital format or medium, but more importantly, it is about re-imaging those experiences to </a:t>
            </a:r>
            <a:r>
              <a:rPr lang="en-US" sz="2400" dirty="0">
                <a:solidFill>
                  <a:srgbClr val="E43794"/>
                </a:solidFill>
                <a:latin typeface="Avenir" panose="02000503020000020003"/>
              </a:rPr>
              <a:t>create new immersive ways to interact with and experience culture.</a:t>
            </a:r>
            <a:r>
              <a:rPr lang="en-US" sz="2400" dirty="0">
                <a:solidFill>
                  <a:srgbClr val="7F7F7F"/>
                </a:solidFill>
                <a:latin typeface="Avenir" panose="02000503020000020003"/>
              </a:rPr>
              <a:t> Breaking the boundaries between new technologies and culture makes fertile ground for the development of the sector on many levels.   </a:t>
            </a:r>
          </a:p>
          <a:p>
            <a:pPr lvl="0">
              <a:buClr>
                <a:schemeClr val="dk1"/>
              </a:buClr>
              <a:buSzPts val="1100"/>
            </a:pPr>
            <a:endParaRPr lang="en-US" sz="2400" dirty="0">
              <a:solidFill>
                <a:srgbClr val="7F7F7F"/>
              </a:solidFill>
              <a:latin typeface="Avenir" panose="02000503020000020003"/>
            </a:endParaRPr>
          </a:p>
          <a:p>
            <a:pPr lvl="0" algn="just">
              <a:buClr>
                <a:schemeClr val="dk1"/>
              </a:buClr>
              <a:buSzPts val="1100"/>
            </a:pPr>
            <a:r>
              <a:rPr lang="en-US" sz="2400" dirty="0">
                <a:solidFill>
                  <a:srgbClr val="7F7F7F"/>
                </a:solidFill>
                <a:latin typeface="Avenir" panose="02000503020000020003"/>
              </a:rPr>
              <a:t>Digital technology makes heritage accessible to broader audiences from researchers to the general public. It increases our ability to understand our cultures and to share that understanding. It fosters new connections that open up positive conversations, and it encourages us to look at old things through new eyes.  </a:t>
            </a:r>
          </a:p>
        </p:txBody>
      </p:sp>
      <p:sp>
        <p:nvSpPr>
          <p:cNvPr id="10" name="Text Placeholder 4">
            <a:extLst>
              <a:ext uri="{FF2B5EF4-FFF2-40B4-BE49-F238E27FC236}">
                <a16:creationId xmlns:a16="http://schemas.microsoft.com/office/drawing/2014/main" id="{5D4DE2B7-3135-45F4-81B9-B63459B5A6B8}"/>
              </a:ext>
            </a:extLst>
          </p:cNvPr>
          <p:cNvSpPr txBox="1">
            <a:spLocks/>
          </p:cNvSpPr>
          <p:nvPr/>
        </p:nvSpPr>
        <p:spPr>
          <a:xfrm>
            <a:off x="426720" y="1203375"/>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Digital: not a tool, a horizon</a:t>
            </a:r>
          </a:p>
          <a:p>
            <a:endParaRPr lang="el-GR" dirty="0"/>
          </a:p>
        </p:txBody>
      </p:sp>
    </p:spTree>
    <p:extLst>
      <p:ext uri="{BB962C8B-B14F-4D97-AF65-F5344CB8AC3E}">
        <p14:creationId xmlns:p14="http://schemas.microsoft.com/office/powerpoint/2010/main" val="3352912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7E531A-4628-4410-8B39-3F90B7AB421B}"/>
              </a:ext>
            </a:extLst>
          </p:cNvPr>
          <p:cNvSpPr>
            <a:spLocks noGrp="1"/>
          </p:cNvSpPr>
          <p:nvPr>
            <p:ph type="sldNum" sz="quarter" idx="16"/>
          </p:nvPr>
        </p:nvSpPr>
        <p:spPr/>
        <p:txBody>
          <a:bodyPr/>
          <a:lstStyle/>
          <a:p>
            <a:fld id="{9C527BFA-2C0E-4CEC-B6A5-913A56FEF4B4}" type="slidenum">
              <a:rPr lang="fr-CA" smtClean="0"/>
              <a:pPr/>
              <a:t>18</a:t>
            </a:fld>
            <a:endParaRPr lang="fr-CA" dirty="0"/>
          </a:p>
        </p:txBody>
      </p:sp>
      <p:sp>
        <p:nvSpPr>
          <p:cNvPr id="6" name="Google Shape;473;p44">
            <a:extLst>
              <a:ext uri="{FF2B5EF4-FFF2-40B4-BE49-F238E27FC236}">
                <a16:creationId xmlns:a16="http://schemas.microsoft.com/office/drawing/2014/main" id="{EC6ADBAA-E750-4F29-B812-25AB3168197E}"/>
              </a:ext>
            </a:extLst>
          </p:cNvPr>
          <p:cNvSpPr txBox="1">
            <a:spLocks/>
          </p:cNvSpPr>
          <p:nvPr/>
        </p:nvSpPr>
        <p:spPr>
          <a:xfrm>
            <a:off x="385510" y="598645"/>
            <a:ext cx="11420980" cy="4152703"/>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Font typeface="Arial"/>
              <a:buNone/>
            </a:pPr>
            <a:r>
              <a:rPr lang="en-US" sz="2400" dirty="0">
                <a:solidFill>
                  <a:srgbClr val="7F7F7F"/>
                </a:solidFill>
                <a:latin typeface="Avenir" panose="02000503020000020003"/>
              </a:rPr>
              <a:t>Digitization is a fundamental </a:t>
            </a:r>
            <a:r>
              <a:rPr lang="en-US" sz="2400" dirty="0">
                <a:solidFill>
                  <a:srgbClr val="E43794"/>
                </a:solidFill>
                <a:latin typeface="Avenir" panose="02000503020000020003"/>
              </a:rPr>
              <a:t>shift for the cultural sector that involves a whole new set of skills. But skills that can be learned and managed. </a:t>
            </a:r>
          </a:p>
          <a:p>
            <a:pPr marL="0" indent="0" algn="just">
              <a:spcBef>
                <a:spcPts val="0"/>
              </a:spcBef>
              <a:buClr>
                <a:schemeClr val="dk1"/>
              </a:buClr>
              <a:buSzPts val="1100"/>
              <a:buFont typeface="Arial"/>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a:solidFill>
                  <a:srgbClr val="7F7F7F"/>
                </a:solidFill>
                <a:latin typeface="Avenir" panose="02000503020000020003"/>
              </a:rPr>
              <a:t>Cultural and tourism organizations need to look at technology as a real boost to their work that can </a:t>
            </a:r>
            <a:r>
              <a:rPr lang="en-US" sz="2400" dirty="0">
                <a:solidFill>
                  <a:srgbClr val="E43794"/>
                </a:solidFill>
                <a:latin typeface="Avenir" panose="02000503020000020003"/>
              </a:rPr>
              <a:t>generate greater value and impact. </a:t>
            </a:r>
          </a:p>
          <a:p>
            <a:pPr marL="0" indent="0" algn="just">
              <a:spcBef>
                <a:spcPts val="0"/>
              </a:spcBef>
              <a:buClr>
                <a:schemeClr val="dk1"/>
              </a:buClr>
              <a:buSzPts val="1100"/>
              <a:buFont typeface="Arial"/>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a:solidFill>
                  <a:srgbClr val="7F7F7F"/>
                </a:solidFill>
                <a:latin typeface="Avenir" panose="02000503020000020003"/>
              </a:rPr>
              <a:t>Digitization is a long-term process that can start with small and no/low budget changes to support what you are doing and spark innovative thinking. Once technologies are embedded in your thinking and development processes </a:t>
            </a:r>
            <a:r>
              <a:rPr lang="en-US" sz="2400" dirty="0">
                <a:solidFill>
                  <a:srgbClr val="E43794"/>
                </a:solidFill>
                <a:latin typeface="Avenir" panose="02000503020000020003"/>
              </a:rPr>
              <a:t>digital can become a strategic lever that brings added value to your cultural organization and your audience. </a:t>
            </a:r>
          </a:p>
          <a:p>
            <a:pPr marL="0" indent="0">
              <a:spcBef>
                <a:spcPts val="0"/>
              </a:spcBef>
              <a:buClr>
                <a:schemeClr val="dk1"/>
              </a:buClr>
              <a:buSzPts val="1100"/>
              <a:buFont typeface="Arial"/>
              <a:buNone/>
            </a:pPr>
            <a:r>
              <a:rPr lang="en-US" sz="2400" dirty="0">
                <a:solidFill>
                  <a:srgbClr val="E43794"/>
                </a:solidFill>
                <a:latin typeface="Avenir" panose="02000503020000020003"/>
              </a:rPr>
              <a:t> </a:t>
            </a:r>
          </a:p>
          <a:p>
            <a:pPr marL="0" indent="0">
              <a:spcBef>
                <a:spcPts val="0"/>
              </a:spcBef>
              <a:buClr>
                <a:schemeClr val="dk1"/>
              </a:buClr>
              <a:buSzPts val="1100"/>
              <a:buFont typeface="Arial"/>
              <a:buNone/>
            </a:pPr>
            <a:endParaRPr lang="en-US" sz="1800" dirty="0">
              <a:latin typeface="Avenir" panose="02000503020000020003"/>
            </a:endParaRPr>
          </a:p>
        </p:txBody>
      </p:sp>
      <p:pic>
        <p:nvPicPr>
          <p:cNvPr id="7" name="Google Shape;474;p44">
            <a:extLst>
              <a:ext uri="{FF2B5EF4-FFF2-40B4-BE49-F238E27FC236}">
                <a16:creationId xmlns:a16="http://schemas.microsoft.com/office/drawing/2014/main" id="{9BD93D59-9669-4D7C-901B-A05039046A9D}"/>
              </a:ext>
            </a:extLst>
          </p:cNvPr>
          <p:cNvPicPr preferRelativeResize="0"/>
          <p:nvPr/>
        </p:nvPicPr>
        <p:blipFill rotWithShape="1">
          <a:blip r:embed="rId2" cstate="print">
            <a:alphaModFix/>
          </a:blip>
          <a:srcRect l="3908" t="-1" r="3908" b="62467"/>
          <a:stretch/>
        </p:blipFill>
        <p:spPr>
          <a:xfrm>
            <a:off x="0" y="4751562"/>
            <a:ext cx="12197461" cy="2113472"/>
          </a:xfrm>
          <a:prstGeom prst="rect">
            <a:avLst/>
          </a:prstGeom>
          <a:noFill/>
          <a:ln>
            <a:noFill/>
          </a:ln>
        </p:spPr>
      </p:pic>
    </p:spTree>
    <p:extLst>
      <p:ext uri="{BB962C8B-B14F-4D97-AF65-F5344CB8AC3E}">
        <p14:creationId xmlns:p14="http://schemas.microsoft.com/office/powerpoint/2010/main" val="127495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C28A5-4BC2-458A-88C0-1C1007937BB4}"/>
              </a:ext>
            </a:extLst>
          </p:cNvPr>
          <p:cNvSpPr>
            <a:spLocks noGrp="1"/>
          </p:cNvSpPr>
          <p:nvPr>
            <p:ph type="sldNum" sz="quarter" idx="14"/>
          </p:nvPr>
        </p:nvSpPr>
        <p:spPr/>
        <p:txBody>
          <a:bodyPr/>
          <a:lstStyle/>
          <a:p>
            <a:fld id="{9C527BFA-2C0E-4CEC-B6A5-913A56FEF4B4}" type="slidenum">
              <a:rPr lang="fr-CA" smtClean="0"/>
              <a:pPr/>
              <a:t>19</a:t>
            </a:fld>
            <a:endParaRPr lang="fr-CA" dirty="0"/>
          </a:p>
        </p:txBody>
      </p:sp>
      <p:sp>
        <p:nvSpPr>
          <p:cNvPr id="6" name="TextBox 5">
            <a:extLst>
              <a:ext uri="{FF2B5EF4-FFF2-40B4-BE49-F238E27FC236}">
                <a16:creationId xmlns:a16="http://schemas.microsoft.com/office/drawing/2014/main" id="{D22C31E7-99DE-4689-869A-4098559B7C24}"/>
              </a:ext>
            </a:extLst>
          </p:cNvPr>
          <p:cNvSpPr txBox="1"/>
          <p:nvPr/>
        </p:nvSpPr>
        <p:spPr>
          <a:xfrm>
            <a:off x="139094" y="67636"/>
            <a:ext cx="10854026" cy="646331"/>
          </a:xfrm>
          <a:prstGeom prst="rect">
            <a:avLst/>
          </a:prstGeom>
          <a:noFill/>
        </p:spPr>
        <p:txBody>
          <a:bodyPr wrap="square">
            <a:spAutoFit/>
          </a:bodyPr>
          <a:lstStyle/>
          <a:p>
            <a:r>
              <a:rPr lang="en-GB" sz="3600" b="1" dirty="0">
                <a:solidFill>
                  <a:schemeClr val="bg1">
                    <a:lumMod val="95000"/>
                  </a:schemeClr>
                </a:solidFill>
                <a:latin typeface="Avenir" panose="02000503020000020003"/>
              </a:rPr>
              <a:t>Exercise: </a:t>
            </a:r>
            <a:r>
              <a:rPr lang="en-US" sz="3600" b="1" dirty="0">
                <a:solidFill>
                  <a:schemeClr val="bg1">
                    <a:lumMod val="95000"/>
                  </a:schemeClr>
                </a:solidFill>
                <a:latin typeface="Avenir" panose="02000503020000020003"/>
              </a:rPr>
              <a:t>digital cultural heritage in your </a:t>
            </a:r>
            <a:r>
              <a:rPr lang="en-US" sz="3600" b="1" dirty="0" err="1">
                <a:solidFill>
                  <a:schemeClr val="bg1">
                    <a:lumMod val="95000"/>
                  </a:schemeClr>
                </a:solidFill>
                <a:latin typeface="Avenir" panose="02000503020000020003"/>
              </a:rPr>
              <a:t>organisation</a:t>
            </a:r>
            <a:endParaRPr lang="en-GB" sz="3600" b="1" dirty="0">
              <a:solidFill>
                <a:schemeClr val="bg1">
                  <a:lumMod val="95000"/>
                </a:schemeClr>
              </a:solidFill>
              <a:latin typeface="Avenir" panose="02000503020000020003"/>
            </a:endParaRPr>
          </a:p>
        </p:txBody>
      </p:sp>
      <p:sp>
        <p:nvSpPr>
          <p:cNvPr id="10" name="TextBox 9">
            <a:extLst>
              <a:ext uri="{FF2B5EF4-FFF2-40B4-BE49-F238E27FC236}">
                <a16:creationId xmlns:a16="http://schemas.microsoft.com/office/drawing/2014/main" id="{D2495BEC-0F26-4F3A-813A-857A9CCC1FC7}"/>
              </a:ext>
            </a:extLst>
          </p:cNvPr>
          <p:cNvSpPr txBox="1"/>
          <p:nvPr/>
        </p:nvSpPr>
        <p:spPr>
          <a:xfrm>
            <a:off x="503853" y="1464882"/>
            <a:ext cx="6120880" cy="461665"/>
          </a:xfrm>
          <a:prstGeom prst="rect">
            <a:avLst/>
          </a:prstGeom>
          <a:noFill/>
        </p:spPr>
        <p:txBody>
          <a:bodyPr wrap="square">
            <a:spAutoFit/>
          </a:bodyPr>
          <a:lstStyle/>
          <a:p>
            <a:pPr marL="285750" indent="-285750">
              <a:buFont typeface="Wingdings" panose="05000000000000000000" pitchFamily="2" charset="2"/>
              <a:buChar char="ü"/>
            </a:pPr>
            <a:r>
              <a:rPr lang="en-US" sz="2400" dirty="0">
                <a:solidFill>
                  <a:schemeClr val="tx1">
                    <a:lumMod val="50000"/>
                    <a:lumOff val="50000"/>
                  </a:schemeClr>
                </a:solidFill>
                <a:latin typeface="Avenir" panose="02000503020000020003"/>
              </a:rPr>
              <a:t>Group discussions,</a:t>
            </a:r>
          </a:p>
        </p:txBody>
      </p:sp>
      <p:sp>
        <p:nvSpPr>
          <p:cNvPr id="14" name="TextBox 13">
            <a:extLst>
              <a:ext uri="{FF2B5EF4-FFF2-40B4-BE49-F238E27FC236}">
                <a16:creationId xmlns:a16="http://schemas.microsoft.com/office/drawing/2014/main" id="{38DD5B22-BA66-4D6C-B077-21DA5304B2A9}"/>
              </a:ext>
            </a:extLst>
          </p:cNvPr>
          <p:cNvSpPr txBox="1"/>
          <p:nvPr/>
        </p:nvSpPr>
        <p:spPr>
          <a:xfrm>
            <a:off x="494519" y="2251716"/>
            <a:ext cx="6120880" cy="461665"/>
          </a:xfrm>
          <a:prstGeom prst="rect">
            <a:avLst/>
          </a:prstGeom>
          <a:noFill/>
        </p:spPr>
        <p:txBody>
          <a:bodyPr wrap="square">
            <a:spAutoFit/>
          </a:bodyPr>
          <a:lstStyle/>
          <a:p>
            <a:pPr marL="285750" indent="-285750">
              <a:buFont typeface="Wingdings" panose="05000000000000000000" pitchFamily="2" charset="2"/>
              <a:buChar char="ü"/>
            </a:pPr>
            <a:r>
              <a:rPr lang="en-US" sz="2400" dirty="0">
                <a:solidFill>
                  <a:schemeClr val="tx1">
                    <a:lumMod val="50000"/>
                    <a:lumOff val="50000"/>
                  </a:schemeClr>
                </a:solidFill>
                <a:latin typeface="Avenir" panose="02000503020000020003"/>
              </a:rPr>
              <a:t>Personal experience</a:t>
            </a:r>
          </a:p>
        </p:txBody>
      </p:sp>
      <p:sp>
        <p:nvSpPr>
          <p:cNvPr id="11" name="TextBox 10">
            <a:extLst>
              <a:ext uri="{FF2B5EF4-FFF2-40B4-BE49-F238E27FC236}">
                <a16:creationId xmlns:a16="http://schemas.microsoft.com/office/drawing/2014/main" id="{410FE44B-413D-4E2A-9673-CBE5B642AA19}"/>
              </a:ext>
            </a:extLst>
          </p:cNvPr>
          <p:cNvSpPr txBox="1"/>
          <p:nvPr/>
        </p:nvSpPr>
        <p:spPr>
          <a:xfrm>
            <a:off x="494519" y="3313623"/>
            <a:ext cx="5136807" cy="1569660"/>
          </a:xfrm>
          <a:prstGeom prst="rect">
            <a:avLst/>
          </a:prstGeom>
          <a:noFill/>
        </p:spPr>
        <p:txBody>
          <a:bodyPr wrap="square">
            <a:spAutoFit/>
          </a:bodyPr>
          <a:lstStyle/>
          <a:p>
            <a:r>
              <a:rPr lang="en-US" sz="2400" i="1" dirty="0">
                <a:solidFill>
                  <a:schemeClr val="tx1">
                    <a:lumMod val="50000"/>
                    <a:lumOff val="50000"/>
                  </a:schemeClr>
                </a:solidFill>
                <a:latin typeface="Avenir" panose="02000503020000020003"/>
              </a:rPr>
              <a:t>Discuss in groups the current state of knowledge in your organization of experiences and practices related to digital cultural heritage</a:t>
            </a:r>
          </a:p>
        </p:txBody>
      </p:sp>
      <p:pic>
        <p:nvPicPr>
          <p:cNvPr id="1026" name="Picture 2">
            <a:extLst>
              <a:ext uri="{FF2B5EF4-FFF2-40B4-BE49-F238E27FC236}">
                <a16:creationId xmlns:a16="http://schemas.microsoft.com/office/drawing/2014/main" id="{EAC9449A-6424-5449-AEB6-02FA82A5CA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340" y="1452238"/>
            <a:ext cx="5136807" cy="38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72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510180" y="292773"/>
            <a:ext cx="6811615" cy="667422"/>
          </a:xfrm>
        </p:spPr>
        <p:txBody>
          <a:bodyPr/>
          <a:lstStyle/>
          <a:p>
            <a:r>
              <a:rPr lang="en-US" sz="3600" dirty="0"/>
              <a:t>TABLE OF CONTENTS</a:t>
            </a:r>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a:xfrm>
            <a:off x="528624" y="938922"/>
            <a:ext cx="558216" cy="673765"/>
          </a:xfrm>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6" y="938922"/>
            <a:ext cx="5885809" cy="673765"/>
          </a:xfrm>
        </p:spPr>
        <p:txBody>
          <a:bodyPr/>
          <a:lstStyle/>
          <a:p>
            <a:r>
              <a:rPr lang="en-US" sz="2800" dirty="0"/>
              <a:t>Foreword</a:t>
            </a: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a:xfrm>
            <a:off x="8572503" y="6329029"/>
            <a:ext cx="2743201" cy="365125"/>
          </a:xfrm>
        </p:spPr>
        <p:txBody>
          <a:bodyPr/>
          <a:lstStyle/>
          <a:p>
            <a:fld id="{48F63A3B-78C7-47BE-AE5E-E10140E04643}" type="slidenum">
              <a:rPr lang="en-US" smtClean="0"/>
              <a:pPr/>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833507"/>
            <a:ext cx="558216" cy="673765"/>
          </a:xfrm>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6" y="1833507"/>
            <a:ext cx="5885809" cy="673765"/>
          </a:xfrm>
        </p:spPr>
        <p:txBody>
          <a:bodyPr/>
          <a:lstStyle/>
          <a:p>
            <a:pPr>
              <a:spcBef>
                <a:spcPts val="0"/>
              </a:spcBef>
            </a:pPr>
            <a:r>
              <a:rPr lang="en-US" sz="2800" dirty="0"/>
              <a:t>Experiential and Cultural Tourism</a:t>
            </a:r>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30560" y="2714626"/>
            <a:ext cx="558216" cy="673765"/>
          </a:xfrm>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7922" y="2714626"/>
            <a:ext cx="5885809" cy="673765"/>
          </a:xfrm>
        </p:spPr>
        <p:txBody>
          <a:bodyPr/>
          <a:lstStyle/>
          <a:p>
            <a:pPr lvl="0">
              <a:spcBef>
                <a:spcPts val="0"/>
              </a:spcBef>
            </a:pPr>
            <a:r>
              <a:rPr lang="en-US" sz="2800" dirty="0"/>
              <a:t>What is Digital Cultural Heritage</a:t>
            </a:r>
            <a:endParaRPr lang="en-US" sz="2800" dirty="0">
              <a:latin typeface="Avenir"/>
              <a:ea typeface="Avenir"/>
              <a:cs typeface="Avenir"/>
              <a:sym typeface="Avenir"/>
            </a:endParaRP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28624" y="3609211"/>
            <a:ext cx="558216" cy="673765"/>
          </a:xfrm>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6" y="3609211"/>
            <a:ext cx="5885809" cy="673765"/>
          </a:xfrm>
        </p:spPr>
        <p:txBody>
          <a:bodyPr/>
          <a:lstStyle/>
          <a:p>
            <a:r>
              <a:rPr lang="en-US" sz="2800" dirty="0">
                <a:latin typeface="Avenir"/>
                <a:cs typeface="Poppins"/>
              </a:rPr>
              <a:t>Digitizing Cultural Heritage</a:t>
            </a:r>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30560" y="4490330"/>
            <a:ext cx="558216" cy="673765"/>
          </a:xfrm>
        </p:spPr>
        <p:txBody>
          <a:bodyPr/>
          <a:lstStyle/>
          <a:p>
            <a:r>
              <a:rPr lang="en-US" dirty="0"/>
              <a:t>05</a:t>
            </a:r>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35986" y="4490329"/>
            <a:ext cx="6631689" cy="673765"/>
          </a:xfrm>
        </p:spPr>
        <p:txBody>
          <a:bodyPr/>
          <a:lstStyle/>
          <a:p>
            <a:r>
              <a:rPr lang="en-GB" sz="2800" dirty="0"/>
              <a:t>Audiences evolution after the pandemic</a:t>
            </a:r>
          </a:p>
        </p:txBody>
      </p:sp>
      <p:pic>
        <p:nvPicPr>
          <p:cNvPr id="15" name="Picture 14">
            <a:extLst>
              <a:ext uri="{FF2B5EF4-FFF2-40B4-BE49-F238E27FC236}">
                <a16:creationId xmlns:a16="http://schemas.microsoft.com/office/drawing/2014/main" id="{BA2E42A1-3C77-47F2-9607-6C05EE05C3F6}"/>
              </a:ext>
            </a:extLst>
          </p:cNvPr>
          <p:cNvPicPr>
            <a:picLocks noChangeAspect="1"/>
          </p:cNvPicPr>
          <p:nvPr/>
        </p:nvPicPr>
        <p:blipFill rotWithShape="1">
          <a:blip r:embed="rId3" cstate="print"/>
          <a:srcRect t="-32754" r="3466" b="99999"/>
          <a:stretch/>
        </p:blipFill>
        <p:spPr>
          <a:xfrm>
            <a:off x="280459" y="1693905"/>
            <a:ext cx="7310966" cy="49925"/>
          </a:xfrm>
          <a:prstGeom prst="rect">
            <a:avLst/>
          </a:prstGeom>
        </p:spPr>
      </p:pic>
      <p:pic>
        <p:nvPicPr>
          <p:cNvPr id="17" name="Picture 16">
            <a:extLst>
              <a:ext uri="{FF2B5EF4-FFF2-40B4-BE49-F238E27FC236}">
                <a16:creationId xmlns:a16="http://schemas.microsoft.com/office/drawing/2014/main" id="{233A8D2E-390C-4005-A467-5771C946B280}"/>
              </a:ext>
            </a:extLst>
          </p:cNvPr>
          <p:cNvPicPr>
            <a:picLocks noChangeAspect="1"/>
          </p:cNvPicPr>
          <p:nvPr/>
        </p:nvPicPr>
        <p:blipFill>
          <a:blip r:embed="rId4" cstate="print"/>
          <a:stretch>
            <a:fillRect/>
          </a:stretch>
        </p:blipFill>
        <p:spPr>
          <a:xfrm>
            <a:off x="408577" y="1621851"/>
            <a:ext cx="7135221" cy="190527"/>
          </a:xfrm>
          <a:prstGeom prst="rect">
            <a:avLst/>
          </a:prstGeom>
        </p:spPr>
      </p:pic>
      <p:pic>
        <p:nvPicPr>
          <p:cNvPr id="18" name="Picture 17">
            <a:extLst>
              <a:ext uri="{FF2B5EF4-FFF2-40B4-BE49-F238E27FC236}">
                <a16:creationId xmlns:a16="http://schemas.microsoft.com/office/drawing/2014/main" id="{3D98726E-5506-4427-9560-7DE0AFD0C8EB}"/>
              </a:ext>
            </a:extLst>
          </p:cNvPr>
          <p:cNvPicPr>
            <a:picLocks noChangeAspect="1"/>
          </p:cNvPicPr>
          <p:nvPr/>
        </p:nvPicPr>
        <p:blipFill>
          <a:blip r:embed="rId4" cstate="print"/>
          <a:stretch>
            <a:fillRect/>
          </a:stretch>
        </p:blipFill>
        <p:spPr>
          <a:xfrm>
            <a:off x="418103" y="6037406"/>
            <a:ext cx="7135221" cy="190527"/>
          </a:xfrm>
          <a:prstGeom prst="rect">
            <a:avLst/>
          </a:prstGeom>
        </p:spPr>
      </p:pic>
      <p:sp>
        <p:nvSpPr>
          <p:cNvPr id="19" name="Text Placeholder 11">
            <a:extLst>
              <a:ext uri="{FF2B5EF4-FFF2-40B4-BE49-F238E27FC236}">
                <a16:creationId xmlns:a16="http://schemas.microsoft.com/office/drawing/2014/main" id="{02C9F097-BA07-430E-A523-C90A6F602633}"/>
              </a:ext>
            </a:extLst>
          </p:cNvPr>
          <p:cNvSpPr txBox="1">
            <a:spLocks/>
          </p:cNvSpPr>
          <p:nvPr/>
        </p:nvSpPr>
        <p:spPr>
          <a:xfrm>
            <a:off x="528624" y="5401739"/>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r>
              <a:rPr lang="sl-SI" dirty="0"/>
              <a:t>6</a:t>
            </a:r>
            <a:endParaRPr lang="en-US" dirty="0"/>
          </a:p>
        </p:txBody>
      </p:sp>
      <p:sp>
        <p:nvSpPr>
          <p:cNvPr id="20" name="Text Placeholder 12">
            <a:extLst>
              <a:ext uri="{FF2B5EF4-FFF2-40B4-BE49-F238E27FC236}">
                <a16:creationId xmlns:a16="http://schemas.microsoft.com/office/drawing/2014/main" id="{BD2A8915-10D2-47EC-BB73-62C79244993C}"/>
              </a:ext>
            </a:extLst>
          </p:cNvPr>
          <p:cNvSpPr txBox="1">
            <a:spLocks/>
          </p:cNvSpPr>
          <p:nvPr/>
        </p:nvSpPr>
        <p:spPr>
          <a:xfrm>
            <a:off x="1434050" y="5401739"/>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The extended cultural experience</a:t>
            </a:r>
          </a:p>
        </p:txBody>
      </p:sp>
      <p:sp>
        <p:nvSpPr>
          <p:cNvPr id="21" name="Text Placeholder 11">
            <a:extLst>
              <a:ext uri="{FF2B5EF4-FFF2-40B4-BE49-F238E27FC236}">
                <a16:creationId xmlns:a16="http://schemas.microsoft.com/office/drawing/2014/main" id="{3947EB90-CF9C-41F3-99E3-781B48A67296}"/>
              </a:ext>
            </a:extLst>
          </p:cNvPr>
          <p:cNvSpPr txBox="1">
            <a:spLocks/>
          </p:cNvSpPr>
          <p:nvPr/>
        </p:nvSpPr>
        <p:spPr>
          <a:xfrm>
            <a:off x="519099" y="6174710"/>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r>
              <a:rPr lang="sl-SI" dirty="0"/>
              <a:t>7</a:t>
            </a:r>
            <a:endParaRPr lang="en-US" dirty="0"/>
          </a:p>
        </p:txBody>
      </p:sp>
      <p:sp>
        <p:nvSpPr>
          <p:cNvPr id="22" name="Text Placeholder 12">
            <a:extLst>
              <a:ext uri="{FF2B5EF4-FFF2-40B4-BE49-F238E27FC236}">
                <a16:creationId xmlns:a16="http://schemas.microsoft.com/office/drawing/2014/main" id="{15B04C98-766A-43B1-A5F2-D4AFF9B036B8}"/>
              </a:ext>
            </a:extLst>
          </p:cNvPr>
          <p:cNvSpPr txBox="1">
            <a:spLocks/>
          </p:cNvSpPr>
          <p:nvPr/>
        </p:nvSpPr>
        <p:spPr>
          <a:xfrm>
            <a:off x="1424525" y="6174710"/>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Case studies and useful tools</a:t>
            </a:r>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589671"/>
            <a:ext cx="7735886" cy="631527"/>
          </a:xfrm>
        </p:spPr>
        <p:txBody>
          <a:bodyPr/>
          <a:lstStyle/>
          <a:p>
            <a:pPr lvl="0">
              <a:spcBef>
                <a:spcPts val="0"/>
              </a:spcBef>
            </a:pPr>
            <a:r>
              <a:rPr lang="en-US" sz="4000" dirty="0">
                <a:latin typeface="Avenir"/>
                <a:ea typeface="Avenir"/>
                <a:cs typeface="Avenir"/>
                <a:sym typeface="Avenir"/>
              </a:rPr>
              <a:t>Digitizing cultural heritage</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5833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8"/>
          </p:nvPr>
        </p:nvSpPr>
        <p:spPr>
          <a:xfrm>
            <a:off x="465664" y="702602"/>
            <a:ext cx="11260668" cy="1205652"/>
          </a:xfrm>
        </p:spPr>
        <p:txBody>
          <a:bodyPr/>
          <a:lstStyle/>
          <a:p>
            <a:pPr lvl="0" algn="ctr">
              <a:spcBef>
                <a:spcPts val="0"/>
              </a:spcBef>
              <a:buClr>
                <a:schemeClr val="dk1"/>
              </a:buClr>
              <a:buSzPts val="1100"/>
            </a:pPr>
            <a:r>
              <a:rPr lang="en-US" dirty="0"/>
              <a:t>Digitizing cultural heritage</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9"/>
          </p:nvPr>
        </p:nvSpPr>
        <p:spPr>
          <a:xfrm>
            <a:off x="465668" y="2170587"/>
            <a:ext cx="10383564" cy="547899"/>
          </a:xfrm>
        </p:spPr>
        <p:txBody>
          <a:bodyPr numCol="1"/>
          <a:lstStyle/>
          <a:p>
            <a:pPr lvl="0" algn="ctr">
              <a:buClr>
                <a:srgbClr val="E43794"/>
              </a:buClr>
              <a:buSzPts val="2000"/>
            </a:pPr>
            <a:r>
              <a:rPr lang="en-US" sz="2800" b="1" dirty="0">
                <a:solidFill>
                  <a:srgbClr val="E43794"/>
                </a:solidFill>
              </a:rPr>
              <a:t>The powerful potential of digital technology to rejuvenate, grow and preserve cultural heritage</a:t>
            </a:r>
          </a:p>
        </p:txBody>
      </p:sp>
      <p:sp>
        <p:nvSpPr>
          <p:cNvPr id="2" name="Rectangle 1">
            <a:extLst>
              <a:ext uri="{FF2B5EF4-FFF2-40B4-BE49-F238E27FC236}">
                <a16:creationId xmlns:a16="http://schemas.microsoft.com/office/drawing/2014/main" id="{5B938001-DAB7-498F-B9DC-37403CDDA6BA}"/>
              </a:ext>
            </a:extLst>
          </p:cNvPr>
          <p:cNvSpPr/>
          <p:nvPr/>
        </p:nvSpPr>
        <p:spPr>
          <a:xfrm>
            <a:off x="465666" y="3243153"/>
            <a:ext cx="11260666" cy="2308324"/>
          </a:xfrm>
          <a:prstGeom prst="rect">
            <a:avLst/>
          </a:prstGeom>
        </p:spPr>
        <p:txBody>
          <a:bodyPr wrap="square">
            <a:spAutoFit/>
          </a:bodyPr>
          <a:lstStyle/>
          <a:p>
            <a:pPr lvl="0" algn="just">
              <a:buClr>
                <a:schemeClr val="dk1"/>
              </a:buClr>
              <a:buSzPts val="1100"/>
            </a:pPr>
            <a:r>
              <a:rPr lang="en-US" sz="2400" dirty="0">
                <a:solidFill>
                  <a:srgbClr val="7F7F7F"/>
                </a:solidFill>
                <a:latin typeface="Avenir" panose="02000503020000020003"/>
              </a:rPr>
              <a:t>After the forced closures that cultural organizations and businesses had to face due to the Covid pandemic, it became of fundamental importance for all of them, from the smaller to the bigger ones, to </a:t>
            </a:r>
            <a:r>
              <a:rPr lang="en-US" sz="2400" dirty="0">
                <a:solidFill>
                  <a:srgbClr val="E43794"/>
                </a:solidFill>
                <a:latin typeface="Avenir" panose="02000503020000020003"/>
              </a:rPr>
              <a:t>adopt a digital strategy for their development.</a:t>
            </a:r>
            <a:r>
              <a:rPr lang="en-US" sz="2400" dirty="0">
                <a:solidFill>
                  <a:srgbClr val="7F7F7F"/>
                </a:solidFill>
                <a:latin typeface="Avenir" panose="02000503020000020003"/>
              </a:rPr>
              <a:t> </a:t>
            </a:r>
            <a:endParaRPr lang="sl-SI" sz="2400" dirty="0">
              <a:solidFill>
                <a:srgbClr val="7F7F7F"/>
              </a:solidFill>
              <a:latin typeface="Avenir" panose="02000503020000020003"/>
            </a:endParaRPr>
          </a:p>
          <a:p>
            <a:pPr lvl="0" algn="just">
              <a:buClr>
                <a:schemeClr val="dk1"/>
              </a:buClr>
              <a:buSzPts val="1100"/>
            </a:pPr>
            <a:r>
              <a:rPr lang="en-US" sz="2400" dirty="0">
                <a:solidFill>
                  <a:srgbClr val="7F7F7F"/>
                </a:solidFill>
                <a:latin typeface="Avenir" panose="02000503020000020003"/>
              </a:rPr>
              <a:t>This shock to the system has been looked at by many as a chance to be more strategic and to see technology as </a:t>
            </a:r>
            <a:r>
              <a:rPr lang="en-US" sz="2400" dirty="0">
                <a:solidFill>
                  <a:srgbClr val="E43794"/>
                </a:solidFill>
                <a:latin typeface="Avenir" panose="02000503020000020003"/>
              </a:rPr>
              <a:t>an opportunity</a:t>
            </a:r>
            <a:r>
              <a:rPr lang="en-US" sz="2400" dirty="0">
                <a:solidFill>
                  <a:srgbClr val="7F7F7F"/>
                </a:solidFill>
                <a:latin typeface="Avenir" panose="02000503020000020003"/>
              </a:rPr>
              <a:t> that can bring a variety of benefits, including the creation of new revenue streams. </a:t>
            </a:r>
          </a:p>
        </p:txBody>
      </p:sp>
    </p:spTree>
    <p:extLst>
      <p:ext uri="{BB962C8B-B14F-4D97-AF65-F5344CB8AC3E}">
        <p14:creationId xmlns:p14="http://schemas.microsoft.com/office/powerpoint/2010/main" val="3236027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6AFEAB4-5594-4F0B-968B-7E55C6F92F2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0632" b="30632"/>
          <a:stretch>
            <a:fillRect/>
          </a:stretch>
        </p:blipFill>
        <p:spPr/>
      </p:pic>
      <p:sp>
        <p:nvSpPr>
          <p:cNvPr id="3" name="Slide Number Placeholder 2">
            <a:extLst>
              <a:ext uri="{FF2B5EF4-FFF2-40B4-BE49-F238E27FC236}">
                <a16:creationId xmlns:a16="http://schemas.microsoft.com/office/drawing/2014/main" id="{23039DC3-D204-4EDE-AEED-5F16FCA3FB33}"/>
              </a:ext>
            </a:extLst>
          </p:cNvPr>
          <p:cNvSpPr>
            <a:spLocks noGrp="1"/>
          </p:cNvSpPr>
          <p:nvPr>
            <p:ph type="sldNum" sz="quarter" idx="16"/>
          </p:nvPr>
        </p:nvSpPr>
        <p:spPr/>
        <p:txBody>
          <a:bodyPr/>
          <a:lstStyle/>
          <a:p>
            <a:fld id="{9C527BFA-2C0E-4CEC-B6A5-913A56FEF4B4}" type="slidenum">
              <a:rPr lang="fr-CA" smtClean="0"/>
              <a:pPr/>
              <a:t>22</a:t>
            </a:fld>
            <a:endParaRPr lang="fr-CA" dirty="0"/>
          </a:p>
        </p:txBody>
      </p:sp>
      <p:sp>
        <p:nvSpPr>
          <p:cNvPr id="5" name="Text Placeholder 4">
            <a:extLst>
              <a:ext uri="{FF2B5EF4-FFF2-40B4-BE49-F238E27FC236}">
                <a16:creationId xmlns:a16="http://schemas.microsoft.com/office/drawing/2014/main" id="{2910330D-C475-4D1E-9CCC-EE368DA33080}"/>
              </a:ext>
            </a:extLst>
          </p:cNvPr>
          <p:cNvSpPr>
            <a:spLocks noGrp="1"/>
          </p:cNvSpPr>
          <p:nvPr>
            <p:ph type="body" sz="quarter" idx="17"/>
          </p:nvPr>
        </p:nvSpPr>
        <p:spPr>
          <a:xfrm>
            <a:off x="731519" y="3395500"/>
            <a:ext cx="10728960" cy="2906486"/>
          </a:xfrm>
        </p:spPr>
        <p:txBody>
          <a:bodyPr/>
          <a:lstStyle/>
          <a:p>
            <a:pPr>
              <a:buClr>
                <a:schemeClr val="dk1"/>
              </a:buClr>
              <a:buSzPts val="1100"/>
            </a:pPr>
            <a:r>
              <a:rPr lang="en-US" dirty="0">
                <a:latin typeface="Avenir"/>
                <a:cs typeface="Poppins"/>
              </a:rPr>
              <a:t>“</a:t>
            </a:r>
            <a:r>
              <a:rPr lang="el-GR" dirty="0">
                <a:cs typeface="Poppins"/>
              </a:rPr>
              <a:t>Historically</a:t>
            </a:r>
            <a:r>
              <a:rPr lang="en-US" dirty="0">
                <a:latin typeface="Avenir"/>
                <a:cs typeface="Poppins"/>
              </a:rPr>
              <a:t>, many museums have seen digital as an isolated, compartmentalized operational need. But a modern museum now can look at digital as a platform for its operations, not just segmented operations in a department.” </a:t>
            </a:r>
            <a:endParaRPr lang="en-US" dirty="0"/>
          </a:p>
          <a:p>
            <a:pPr lvl="0">
              <a:buClr>
                <a:schemeClr val="dk1"/>
              </a:buClr>
              <a:buSzPts val="1100"/>
            </a:pPr>
            <a:endParaRPr lang="en-US" sz="2000" i="1" u="sng" dirty="0">
              <a:solidFill>
                <a:srgbClr val="1155CC"/>
              </a:solidFill>
              <a:hlinkClick r:id="rId3">
                <a:extLst>
                  <a:ext uri="{A12FA001-AC4F-418D-AE19-62706E023703}">
                    <ahyp:hlinkClr xmlns:ahyp="http://schemas.microsoft.com/office/drawing/2018/hyperlinkcolor" val="tx"/>
                  </a:ext>
                </a:extLst>
              </a:hlinkClick>
            </a:endParaRPr>
          </a:p>
          <a:p>
            <a:pPr lvl="0">
              <a:buClr>
                <a:schemeClr val="dk1"/>
              </a:buClr>
              <a:buSzPts val="1100"/>
            </a:pPr>
            <a:r>
              <a:rPr lang="en-US" sz="2000" i="1" u="sng" dirty="0">
                <a:solidFill>
                  <a:srgbClr val="1155CC"/>
                </a:solidFill>
                <a:hlinkClick r:id="rId3">
                  <a:extLst>
                    <a:ext uri="{A12FA001-AC4F-418D-AE19-62706E023703}">
                      <ahyp:hlinkClr xmlns:ahyp="http://schemas.microsoft.com/office/drawing/2018/hyperlinkcolor" val="tx"/>
                    </a:ext>
                  </a:extLst>
                </a:hlinkClick>
              </a:rPr>
              <a:t>David Lipsey</a:t>
            </a:r>
            <a:r>
              <a:rPr lang="en-US" sz="2000" i="1" dirty="0"/>
              <a:t>, co-director of the Rutgers University’s Digital Asset Management Certificate Program </a:t>
            </a:r>
          </a:p>
          <a:p>
            <a:pPr lvl="0">
              <a:buClr>
                <a:schemeClr val="dk1"/>
              </a:buClr>
              <a:buSzPts val="1100"/>
            </a:pPr>
            <a:endParaRPr lang="en-US" dirty="0"/>
          </a:p>
          <a:p>
            <a:pPr marL="0" lvl="0" indent="0" algn="l" rtl="0">
              <a:lnSpc>
                <a:spcPct val="100000"/>
              </a:lnSpc>
              <a:spcBef>
                <a:spcPts val="0"/>
              </a:spcBef>
              <a:spcAft>
                <a:spcPts val="0"/>
              </a:spcAft>
              <a:buClr>
                <a:schemeClr val="dk1"/>
              </a:buClr>
              <a:buSzPts val="1100"/>
              <a:buFont typeface="Arial"/>
              <a:buNone/>
            </a:pPr>
            <a:r>
              <a:rPr lang="en-US" b="0" dirty="0">
                <a:solidFill>
                  <a:srgbClr val="7F7F7F"/>
                </a:solidFill>
              </a:rPr>
              <a:t>This</a:t>
            </a:r>
            <a:r>
              <a:rPr lang="en-US" b="0" dirty="0">
                <a:solidFill>
                  <a:srgbClr val="E43794"/>
                </a:solidFill>
              </a:rPr>
              <a:t> integrated view</a:t>
            </a:r>
            <a:r>
              <a:rPr lang="en-US" b="0" dirty="0">
                <a:solidFill>
                  <a:srgbClr val="7F7F7F"/>
                </a:solidFill>
              </a:rPr>
              <a:t> is essential to cultural </a:t>
            </a:r>
            <a:r>
              <a:rPr lang="en-US" b="0" dirty="0" err="1">
                <a:solidFill>
                  <a:srgbClr val="7F7F7F"/>
                </a:solidFill>
              </a:rPr>
              <a:t>organisations</a:t>
            </a:r>
            <a:r>
              <a:rPr lang="en-US" b="0" dirty="0">
                <a:solidFill>
                  <a:srgbClr val="7F7F7F"/>
                </a:solidFill>
              </a:rPr>
              <a:t> on every level to create a strategy for digital transformation that moves you into the future with a rejuvenated offer for your visitors.</a:t>
            </a:r>
            <a:endParaRPr lang="en-US" b="0" dirty="0"/>
          </a:p>
          <a:p>
            <a:endParaRPr lang="el-GR" sz="1800" dirty="0"/>
          </a:p>
        </p:txBody>
      </p:sp>
    </p:spTree>
    <p:extLst>
      <p:ext uri="{BB962C8B-B14F-4D97-AF65-F5344CB8AC3E}">
        <p14:creationId xmlns:p14="http://schemas.microsoft.com/office/powerpoint/2010/main" val="201785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7A68A0C-84F2-C84C-9930-A11A078AE8E6}"/>
              </a:ext>
            </a:extLst>
          </p:cNvPr>
          <p:cNvSpPr>
            <a:spLocks noGrp="1"/>
          </p:cNvSpPr>
          <p:nvPr>
            <p:ph type="body" sz="quarter" idx="24"/>
          </p:nvPr>
        </p:nvSpPr>
        <p:spPr>
          <a:xfrm>
            <a:off x="6975543" y="4828552"/>
            <a:ext cx="5054177" cy="1484264"/>
          </a:xfrm>
        </p:spPr>
        <p:txBody>
          <a:bodyPr/>
          <a:lstStyle/>
          <a:p>
            <a:r>
              <a:rPr lang="en-US" sz="2200" b="0" i="1" dirty="0">
                <a:latin typeface="Avenir"/>
                <a:ea typeface="Avenir"/>
                <a:cs typeface="Avenir"/>
              </a:rPr>
              <a:t>Digital data can be used to gain unprecedented insights into your audience behaviors both online and onsite, making you much more likely to offer what they really want. </a:t>
            </a:r>
          </a:p>
          <a:p>
            <a:pPr lvl="0">
              <a:buSzPts val="1100"/>
            </a:pPr>
            <a:endParaRPr lang="en-US" sz="2000" b="0" i="1" dirty="0">
              <a:latin typeface="Avenir"/>
              <a:ea typeface="Avenir"/>
              <a:cs typeface="Avenir"/>
            </a:endParaRPr>
          </a:p>
        </p:txBody>
      </p:sp>
      <p:sp>
        <p:nvSpPr>
          <p:cNvPr id="12" name="Text Placeholder 11">
            <a:extLst>
              <a:ext uri="{FF2B5EF4-FFF2-40B4-BE49-F238E27FC236}">
                <a16:creationId xmlns:a16="http://schemas.microsoft.com/office/drawing/2014/main" id="{1F70B13C-ED41-344F-AED2-C50768E471B2}"/>
              </a:ext>
            </a:extLst>
          </p:cNvPr>
          <p:cNvSpPr>
            <a:spLocks noGrp="1"/>
          </p:cNvSpPr>
          <p:nvPr>
            <p:ph type="body" sz="quarter" idx="23"/>
          </p:nvPr>
        </p:nvSpPr>
        <p:spPr>
          <a:xfrm>
            <a:off x="7007038" y="3006796"/>
            <a:ext cx="4571737" cy="365126"/>
          </a:xfrm>
        </p:spPr>
        <p:txBody>
          <a:bodyPr/>
          <a:lstStyle/>
          <a:p>
            <a:r>
              <a:rPr lang="en-US" b="1" dirty="0">
                <a:latin typeface="Avenir Black"/>
              </a:rPr>
              <a:t>Education </a:t>
            </a:r>
            <a:endParaRPr lang="en-US" dirty="0"/>
          </a:p>
        </p:txBody>
      </p:sp>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a:xfrm>
            <a:off x="7747403" y="6548784"/>
            <a:ext cx="4301302" cy="229565"/>
          </a:xfrm>
        </p:spPr>
        <p:txBody>
          <a:bodyPr/>
          <a:lstStyle/>
          <a:p>
            <a:fld id="{9C527BFA-2C0E-4CEC-B6A5-913A56FEF4B4}" type="slidenum">
              <a:rPr lang="fr-CA" smtClean="0"/>
              <a:pPr/>
              <a:t>23</a:t>
            </a:fld>
            <a:endParaRPr lang="fr-CA" dirty="0"/>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7007038" y="1897939"/>
            <a:ext cx="5022681" cy="1028782"/>
          </a:xfrm>
        </p:spPr>
        <p:txBody>
          <a:bodyPr/>
          <a:lstStyle/>
          <a:p>
            <a:pPr lvl="0">
              <a:buClr>
                <a:schemeClr val="dk1"/>
              </a:buClr>
              <a:buSzPts val="1100"/>
            </a:pPr>
            <a:r>
              <a:rPr lang="en-US" sz="2200" b="0" i="1" dirty="0">
                <a:latin typeface="Avenir"/>
                <a:ea typeface="Avenir"/>
                <a:cs typeface="Avenir"/>
                <a:sym typeface="Avenir"/>
              </a:rPr>
              <a:t>Vibrant new digital tools for preserving, protecting, and restoring precious cultural artifacts. </a:t>
            </a:r>
          </a:p>
        </p:txBody>
      </p:sp>
      <p:sp>
        <p:nvSpPr>
          <p:cNvPr id="11" name="Text Placeholder 10">
            <a:extLst>
              <a:ext uri="{FF2B5EF4-FFF2-40B4-BE49-F238E27FC236}">
                <a16:creationId xmlns:a16="http://schemas.microsoft.com/office/drawing/2014/main" id="{02141108-4B5A-2746-B3E6-2A049AEEC137}"/>
              </a:ext>
            </a:extLst>
          </p:cNvPr>
          <p:cNvSpPr>
            <a:spLocks noGrp="1"/>
          </p:cNvSpPr>
          <p:nvPr>
            <p:ph type="body" sz="quarter" idx="22"/>
          </p:nvPr>
        </p:nvSpPr>
        <p:spPr>
          <a:xfrm>
            <a:off x="6994527" y="3397011"/>
            <a:ext cx="5054178" cy="1343728"/>
          </a:xfrm>
        </p:spPr>
        <p:txBody>
          <a:bodyPr/>
          <a:lstStyle/>
          <a:p>
            <a:r>
              <a:rPr lang="en-US" sz="2200" b="0" i="1" dirty="0">
                <a:latin typeface="Avenir"/>
                <a:cs typeface="Poppins"/>
              </a:rPr>
              <a:t>More </a:t>
            </a:r>
            <a:r>
              <a:rPr lang="en-US" sz="2200" b="0" i="1" dirty="0">
                <a:solidFill>
                  <a:srgbClr val="E43794"/>
                </a:solidFill>
                <a:latin typeface="Avenir"/>
                <a:cs typeface="Poppins"/>
              </a:rPr>
              <a:t>interactive and hands-on </a:t>
            </a:r>
            <a:r>
              <a:rPr lang="en-US" sz="2200" b="0" i="1" dirty="0">
                <a:latin typeface="Avenir"/>
                <a:cs typeface="Poppins"/>
              </a:rPr>
              <a:t>approaches to involve a greater range of learners</a:t>
            </a:r>
            <a:r>
              <a:rPr lang="en-US" sz="2200" b="0" dirty="0">
                <a:latin typeface="Avenir"/>
                <a:cs typeface="Poppins"/>
              </a:rPr>
              <a:t>.</a:t>
            </a:r>
            <a:endParaRPr lang="en-US" sz="2200" dirty="0">
              <a:cs typeface="Poppins"/>
            </a:endParaRPr>
          </a:p>
        </p:txBody>
      </p:sp>
      <p:sp>
        <p:nvSpPr>
          <p:cNvPr id="14" name="Text Placeholder 13">
            <a:extLst>
              <a:ext uri="{FF2B5EF4-FFF2-40B4-BE49-F238E27FC236}">
                <a16:creationId xmlns:a16="http://schemas.microsoft.com/office/drawing/2014/main" id="{CA30FD6E-371E-334F-AC67-80C3F95F694F}"/>
              </a:ext>
            </a:extLst>
          </p:cNvPr>
          <p:cNvSpPr>
            <a:spLocks noGrp="1"/>
          </p:cNvSpPr>
          <p:nvPr>
            <p:ph type="body" sz="quarter" idx="25"/>
          </p:nvPr>
        </p:nvSpPr>
        <p:spPr>
          <a:xfrm>
            <a:off x="6975543" y="4421293"/>
            <a:ext cx="4571737" cy="365126"/>
          </a:xfrm>
        </p:spPr>
        <p:txBody>
          <a:bodyPr/>
          <a:lstStyle/>
          <a:p>
            <a:r>
              <a:rPr lang="en-US" b="1" dirty="0">
                <a:latin typeface="Avenir Black"/>
                <a:ea typeface="Avenir"/>
                <a:cs typeface="Avenir"/>
              </a:rPr>
              <a:t>Data Collection and Analysis</a:t>
            </a:r>
            <a:endParaRPr lang="en-US" dirty="0">
              <a:latin typeface="Avenir Black"/>
              <a:ea typeface="Avenir"/>
              <a:cs typeface="Avenir"/>
            </a:endParaRPr>
          </a:p>
          <a:p>
            <a:pPr lvl="0"/>
            <a:endParaRPr lang="en-US" b="1" dirty="0">
              <a:latin typeface="Avenir"/>
              <a:ea typeface="Avenir"/>
              <a:cs typeface="Avenir"/>
            </a:endParaRPr>
          </a:p>
        </p:txBody>
      </p:sp>
      <p:sp>
        <p:nvSpPr>
          <p:cNvPr id="18" name="Flowchart: Process 17">
            <a:extLst>
              <a:ext uri="{FF2B5EF4-FFF2-40B4-BE49-F238E27FC236}">
                <a16:creationId xmlns:a16="http://schemas.microsoft.com/office/drawing/2014/main" id="{F3E62AAE-5C8E-440A-922C-D157634A24E1}"/>
              </a:ext>
            </a:extLst>
          </p:cNvPr>
          <p:cNvSpPr/>
          <p:nvPr/>
        </p:nvSpPr>
        <p:spPr>
          <a:xfrm>
            <a:off x="294560" y="1248955"/>
            <a:ext cx="5893486" cy="4201034"/>
          </a:xfrm>
          <a:prstGeom prst="flowChartProcess">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1259A00F-840B-4D0F-B3BD-C1C9763636B8}"/>
              </a:ext>
            </a:extLst>
          </p:cNvPr>
          <p:cNvSpPr txBox="1"/>
          <p:nvPr/>
        </p:nvSpPr>
        <p:spPr>
          <a:xfrm>
            <a:off x="294560" y="50990"/>
            <a:ext cx="7752160" cy="584775"/>
          </a:xfrm>
          <a:prstGeom prst="rect">
            <a:avLst/>
          </a:prstGeom>
          <a:noFill/>
        </p:spPr>
        <p:txBody>
          <a:bodyPr wrap="square">
            <a:spAutoFit/>
          </a:bodyPr>
          <a:lstStyle/>
          <a:p>
            <a:r>
              <a:rPr lang="en-US" sz="3200" b="1" dirty="0">
                <a:solidFill>
                  <a:schemeClr val="bg1"/>
                </a:solidFill>
                <a:latin typeface="Avenir" panose="02000503020000020003"/>
              </a:rPr>
              <a:t>Opportunities for digital transformation </a:t>
            </a:r>
          </a:p>
        </p:txBody>
      </p:sp>
      <p:sp>
        <p:nvSpPr>
          <p:cNvPr id="17" name="TextBox 16">
            <a:extLst>
              <a:ext uri="{FF2B5EF4-FFF2-40B4-BE49-F238E27FC236}">
                <a16:creationId xmlns:a16="http://schemas.microsoft.com/office/drawing/2014/main" id="{D8BD2E43-A72F-9C67-85F1-B368E4197170}"/>
              </a:ext>
            </a:extLst>
          </p:cNvPr>
          <p:cNvSpPr txBox="1"/>
          <p:nvPr/>
        </p:nvSpPr>
        <p:spPr>
          <a:xfrm>
            <a:off x="7007038" y="1481705"/>
            <a:ext cx="6096000" cy="461665"/>
          </a:xfrm>
          <a:prstGeom prst="rect">
            <a:avLst/>
          </a:prstGeom>
          <a:noFill/>
        </p:spPr>
        <p:txBody>
          <a:bodyPr wrap="square">
            <a:spAutoFit/>
          </a:bodyPr>
          <a:lstStyle/>
          <a:p>
            <a:r>
              <a:rPr lang="en-US" sz="2400" b="1" dirty="0">
                <a:solidFill>
                  <a:srgbClr val="E43794"/>
                </a:solidFill>
                <a:latin typeface="Avenir Black"/>
              </a:rPr>
              <a:t>Preservation</a:t>
            </a:r>
            <a:r>
              <a:rPr lang="en-US" b="1" dirty="0">
                <a:latin typeface="Avenir Black"/>
              </a:rPr>
              <a:t> </a:t>
            </a:r>
            <a:endParaRPr lang="en-US" dirty="0"/>
          </a:p>
        </p:txBody>
      </p:sp>
    </p:spTree>
    <p:extLst>
      <p:ext uri="{BB962C8B-B14F-4D97-AF65-F5344CB8AC3E}">
        <p14:creationId xmlns:p14="http://schemas.microsoft.com/office/powerpoint/2010/main" val="41442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E0B37-AE09-4F36-91BD-441D2255C6B2}"/>
              </a:ext>
            </a:extLst>
          </p:cNvPr>
          <p:cNvSpPr>
            <a:spLocks noGrp="1"/>
          </p:cNvSpPr>
          <p:nvPr>
            <p:ph type="sldNum" sz="quarter" idx="14"/>
          </p:nvPr>
        </p:nvSpPr>
        <p:spPr/>
        <p:txBody>
          <a:bodyPr/>
          <a:lstStyle/>
          <a:p>
            <a:fld id="{9C527BFA-2C0E-4CEC-B6A5-913A56FEF4B4}" type="slidenum">
              <a:rPr lang="fr-CA" smtClean="0"/>
              <a:pPr/>
              <a:t>24</a:t>
            </a:fld>
            <a:endParaRPr lang="fr-CA" dirty="0"/>
          </a:p>
        </p:txBody>
      </p:sp>
      <p:sp>
        <p:nvSpPr>
          <p:cNvPr id="5" name="Google Shape;522;p47">
            <a:extLst>
              <a:ext uri="{FF2B5EF4-FFF2-40B4-BE49-F238E27FC236}">
                <a16:creationId xmlns:a16="http://schemas.microsoft.com/office/drawing/2014/main" id="{BA63E1C2-08E2-40BA-8795-0F10A3879BE8}"/>
              </a:ext>
            </a:extLst>
          </p:cNvPr>
          <p:cNvSpPr txBox="1">
            <a:spLocks noGrp="1"/>
          </p:cNvSpPr>
          <p:nvPr>
            <p:ph type="body" sz="quarter" idx="17"/>
          </p:nvPr>
        </p:nvSpPr>
        <p:spPr>
          <a:xfrm>
            <a:off x="708168" y="1148002"/>
            <a:ext cx="4986421" cy="4797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dirty="0">
                <a:solidFill>
                  <a:srgbClr val="E43794"/>
                </a:solidFill>
                <a:latin typeface="Avenir"/>
                <a:ea typeface="Avenir"/>
                <a:cs typeface="Avenir"/>
                <a:sym typeface="Avenir"/>
              </a:rPr>
              <a:t>Powerful Collaborations </a:t>
            </a:r>
            <a:endParaRPr sz="2800" b="1" dirty="0">
              <a:solidFill>
                <a:srgbClr val="E43794"/>
              </a:solidFill>
              <a:latin typeface="Avenir"/>
              <a:ea typeface="Avenir"/>
              <a:cs typeface="Avenir"/>
              <a:sym typeface="Avenir"/>
            </a:endParaRPr>
          </a:p>
        </p:txBody>
      </p:sp>
      <p:sp>
        <p:nvSpPr>
          <p:cNvPr id="6" name="Google Shape;524;p47">
            <a:extLst>
              <a:ext uri="{FF2B5EF4-FFF2-40B4-BE49-F238E27FC236}">
                <a16:creationId xmlns:a16="http://schemas.microsoft.com/office/drawing/2014/main" id="{6251DD5D-5FB0-4735-A2AA-FA3400F064C0}"/>
              </a:ext>
            </a:extLst>
          </p:cNvPr>
          <p:cNvSpPr txBox="1"/>
          <p:nvPr/>
        </p:nvSpPr>
        <p:spPr>
          <a:xfrm>
            <a:off x="708168" y="1656514"/>
            <a:ext cx="6215146" cy="1717293"/>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sz="2400" dirty="0">
                <a:solidFill>
                  <a:srgbClr val="7F7F7F"/>
                </a:solidFill>
                <a:latin typeface="Avenir"/>
                <a:ea typeface="Avenir"/>
                <a:cs typeface="Avenir"/>
                <a:sym typeface="Avenir"/>
              </a:rPr>
              <a:t>Digital shortens the distance between cultural, tourism, and creative businesses and offers fertile ground for the creation of new partnerships and all the strengths of a multidisciplinary approach.</a:t>
            </a:r>
            <a:endParaRPr sz="2400" b="1" dirty="0">
              <a:solidFill>
                <a:srgbClr val="7F7F7F"/>
              </a:solidFill>
              <a:latin typeface="Avenir"/>
              <a:ea typeface="Avenir"/>
              <a:cs typeface="Avenir"/>
              <a:sym typeface="Avenir"/>
            </a:endParaRPr>
          </a:p>
        </p:txBody>
      </p:sp>
      <p:sp>
        <p:nvSpPr>
          <p:cNvPr id="7" name="Google Shape;520;p47">
            <a:extLst>
              <a:ext uri="{FF2B5EF4-FFF2-40B4-BE49-F238E27FC236}">
                <a16:creationId xmlns:a16="http://schemas.microsoft.com/office/drawing/2014/main" id="{A4D4674D-6ED9-4928-A594-02D3C8358E74}"/>
              </a:ext>
            </a:extLst>
          </p:cNvPr>
          <p:cNvSpPr txBox="1"/>
          <p:nvPr/>
        </p:nvSpPr>
        <p:spPr>
          <a:xfrm>
            <a:off x="708168" y="3739380"/>
            <a:ext cx="5370221" cy="4797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dirty="0">
                <a:solidFill>
                  <a:srgbClr val="E43794"/>
                </a:solidFill>
                <a:latin typeface="Avenir"/>
                <a:ea typeface="Avenir"/>
                <a:cs typeface="Avenir"/>
                <a:sym typeface="Avenir"/>
              </a:rPr>
              <a:t>Audience Development </a:t>
            </a:r>
            <a:endParaRPr sz="2800" b="1" dirty="0">
              <a:solidFill>
                <a:srgbClr val="E43794"/>
              </a:solidFill>
              <a:latin typeface="Avenir"/>
              <a:ea typeface="Avenir"/>
              <a:cs typeface="Avenir"/>
              <a:sym typeface="Avenir"/>
            </a:endParaRPr>
          </a:p>
        </p:txBody>
      </p:sp>
      <p:sp>
        <p:nvSpPr>
          <p:cNvPr id="8" name="Google Shape;513;p47">
            <a:extLst>
              <a:ext uri="{FF2B5EF4-FFF2-40B4-BE49-F238E27FC236}">
                <a16:creationId xmlns:a16="http://schemas.microsoft.com/office/drawing/2014/main" id="{44803A24-4B40-4736-A773-C1F6D5A94A78}"/>
              </a:ext>
            </a:extLst>
          </p:cNvPr>
          <p:cNvSpPr txBox="1"/>
          <p:nvPr/>
        </p:nvSpPr>
        <p:spPr>
          <a:xfrm>
            <a:off x="708168" y="4219096"/>
            <a:ext cx="10775664" cy="1396177"/>
          </a:xfrm>
          <a:prstGeom prst="rect">
            <a:avLst/>
          </a:prstGeom>
          <a:noFill/>
          <a:ln>
            <a:noFill/>
          </a:ln>
        </p:spPr>
        <p:txBody>
          <a:bodyPr spcFirstLastPara="1" wrap="square" lIns="91425" tIns="45700" rIns="91425" bIns="45700" anchor="t" anchorCtr="0">
            <a:noAutofit/>
          </a:bodyPr>
          <a:lstStyle/>
          <a:p>
            <a:r>
              <a:rPr lang="en-US" sz="2400" dirty="0">
                <a:solidFill>
                  <a:srgbClr val="7F7F7F"/>
                </a:solidFill>
                <a:latin typeface="Avenir"/>
                <a:ea typeface="Avenir"/>
                <a:cs typeface="Avenir"/>
                <a:sym typeface="Avenir"/>
              </a:rPr>
              <a:t>A strong digital presence touches new audiences, including hard-to-reach younger generations, distant audiences, and people that cannot visit in person (e.g. the elderly, disabled people, people living in other cities). It lets you reach out to new types of </a:t>
            </a:r>
            <a:r>
              <a:rPr lang="en-US" sz="2400" dirty="0" err="1">
                <a:solidFill>
                  <a:srgbClr val="7F7F7F"/>
                </a:solidFill>
                <a:latin typeface="Avenir"/>
                <a:ea typeface="Avenir"/>
                <a:cs typeface="Avenir"/>
                <a:sym typeface="Avenir"/>
              </a:rPr>
              <a:t>travellers</a:t>
            </a:r>
            <a:r>
              <a:rPr lang="en-US" sz="2400" dirty="0">
                <a:solidFill>
                  <a:srgbClr val="7F7F7F"/>
                </a:solidFill>
                <a:latin typeface="Avenir"/>
                <a:ea typeface="Avenir"/>
                <a:cs typeface="Avenir"/>
                <a:sym typeface="Avenir"/>
              </a:rPr>
              <a:t> that do their research online and might never find you otherwise. </a:t>
            </a:r>
            <a:endParaRPr sz="2400" b="1" dirty="0">
              <a:solidFill>
                <a:srgbClr val="7F7F7F"/>
              </a:solidFill>
              <a:latin typeface="Avenir"/>
              <a:ea typeface="Avenir"/>
              <a:cs typeface="Avenir"/>
              <a:sym typeface="Avenir"/>
            </a:endParaRPr>
          </a:p>
        </p:txBody>
      </p:sp>
      <p:pic>
        <p:nvPicPr>
          <p:cNvPr id="11" name="Picture 10">
            <a:extLst>
              <a:ext uri="{FF2B5EF4-FFF2-40B4-BE49-F238E27FC236}">
                <a16:creationId xmlns:a16="http://schemas.microsoft.com/office/drawing/2014/main" id="{1E02F9EF-AA41-4C0C-964D-CC0A120B3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7275" y="680982"/>
            <a:ext cx="4664725" cy="2452743"/>
          </a:xfrm>
          <a:prstGeom prst="rect">
            <a:avLst/>
          </a:prstGeom>
        </p:spPr>
      </p:pic>
      <p:pic>
        <p:nvPicPr>
          <p:cNvPr id="13" name="Picture 12">
            <a:extLst>
              <a:ext uri="{FF2B5EF4-FFF2-40B4-BE49-F238E27FC236}">
                <a16:creationId xmlns:a16="http://schemas.microsoft.com/office/drawing/2014/main" id="{8DA5B379-DA16-4D83-A745-23448EBDED82}"/>
              </a:ext>
            </a:extLst>
          </p:cNvPr>
          <p:cNvPicPr>
            <a:picLocks noChangeAspect="1"/>
          </p:cNvPicPr>
          <p:nvPr/>
        </p:nvPicPr>
        <p:blipFill>
          <a:blip r:embed="rId3" cstate="print"/>
          <a:stretch>
            <a:fillRect/>
          </a:stretch>
        </p:blipFill>
        <p:spPr>
          <a:xfrm>
            <a:off x="174694" y="990986"/>
            <a:ext cx="533474" cy="847843"/>
          </a:xfrm>
          <a:prstGeom prst="rect">
            <a:avLst/>
          </a:prstGeom>
        </p:spPr>
      </p:pic>
      <p:pic>
        <p:nvPicPr>
          <p:cNvPr id="14" name="Picture 13">
            <a:extLst>
              <a:ext uri="{FF2B5EF4-FFF2-40B4-BE49-F238E27FC236}">
                <a16:creationId xmlns:a16="http://schemas.microsoft.com/office/drawing/2014/main" id="{321F5DF8-A1A8-4481-BC4F-8D2A2E9BFEAE}"/>
              </a:ext>
            </a:extLst>
          </p:cNvPr>
          <p:cNvPicPr>
            <a:picLocks noChangeAspect="1"/>
          </p:cNvPicPr>
          <p:nvPr/>
        </p:nvPicPr>
        <p:blipFill>
          <a:blip r:embed="rId3" cstate="print"/>
          <a:stretch>
            <a:fillRect/>
          </a:stretch>
        </p:blipFill>
        <p:spPr>
          <a:xfrm>
            <a:off x="174694" y="3569033"/>
            <a:ext cx="533474" cy="847843"/>
          </a:xfrm>
          <a:prstGeom prst="rect">
            <a:avLst/>
          </a:prstGeom>
        </p:spPr>
      </p:pic>
      <p:sp>
        <p:nvSpPr>
          <p:cNvPr id="12" name="TextBox 11">
            <a:extLst>
              <a:ext uri="{FF2B5EF4-FFF2-40B4-BE49-F238E27FC236}">
                <a16:creationId xmlns:a16="http://schemas.microsoft.com/office/drawing/2014/main" id="{365B272A-AF4C-4C52-A702-8CFEA6BEBE92}"/>
              </a:ext>
            </a:extLst>
          </p:cNvPr>
          <p:cNvSpPr txBox="1"/>
          <p:nvPr/>
        </p:nvSpPr>
        <p:spPr>
          <a:xfrm>
            <a:off x="294559" y="50990"/>
            <a:ext cx="7645673" cy="584775"/>
          </a:xfrm>
          <a:prstGeom prst="rect">
            <a:avLst/>
          </a:prstGeom>
          <a:noFill/>
        </p:spPr>
        <p:txBody>
          <a:bodyPr wrap="square">
            <a:spAutoFit/>
          </a:bodyPr>
          <a:lstStyle/>
          <a:p>
            <a:r>
              <a:rPr lang="en-US" sz="3200" b="1" dirty="0">
                <a:solidFill>
                  <a:schemeClr val="bg1"/>
                </a:solidFill>
                <a:latin typeface="Avenir" panose="02000503020000020003"/>
              </a:rPr>
              <a:t>Opportunities for digital transformation </a:t>
            </a:r>
          </a:p>
        </p:txBody>
      </p:sp>
    </p:spTree>
    <p:extLst>
      <p:ext uri="{BB962C8B-B14F-4D97-AF65-F5344CB8AC3E}">
        <p14:creationId xmlns:p14="http://schemas.microsoft.com/office/powerpoint/2010/main" val="2544069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665306" y="4618653"/>
            <a:ext cx="7268547" cy="1156996"/>
          </a:xfrm>
        </p:spPr>
        <p:txBody>
          <a:bodyPr/>
          <a:lstStyle/>
          <a:p>
            <a:r>
              <a:rPr lang="en-GB" sz="4000" dirty="0"/>
              <a:t>Audience evolution after the pandemic</a:t>
            </a:r>
          </a:p>
          <a:p>
            <a:endParaRPr lang="en-GB" sz="44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81318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26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724024" y="67635"/>
            <a:ext cx="6743953" cy="694908"/>
          </a:xfrm>
        </p:spPr>
        <p:txBody>
          <a:bodyPr>
            <a:normAutofit/>
          </a:bodyPr>
          <a:lstStyle/>
          <a:p>
            <a:pPr algn="ctr">
              <a:spcBef>
                <a:spcPts val="0"/>
              </a:spcBef>
              <a:buClr>
                <a:schemeClr val="dk1"/>
              </a:buClr>
              <a:buSzPts val="1100"/>
            </a:pPr>
            <a:r>
              <a:rPr lang="en-US" dirty="0">
                <a:solidFill>
                  <a:schemeClr val="bg1"/>
                </a:solidFill>
              </a:rPr>
              <a:t>Audience evolution</a:t>
            </a:r>
          </a:p>
          <a:p>
            <a:pPr algn="ctr">
              <a:spcBef>
                <a:spcPts val="0"/>
              </a:spcBef>
              <a:buClr>
                <a:schemeClr val="dk1"/>
              </a:buClr>
              <a:buSzPts val="1100"/>
            </a:pPr>
            <a:endParaRPr lang="en-US" sz="2000" dirty="0"/>
          </a:p>
        </p:txBody>
      </p:sp>
      <p:sp>
        <p:nvSpPr>
          <p:cNvPr id="5" name="Google Shape;531;p48">
            <a:extLst>
              <a:ext uri="{FF2B5EF4-FFF2-40B4-BE49-F238E27FC236}">
                <a16:creationId xmlns:a16="http://schemas.microsoft.com/office/drawing/2014/main" id="{7F2A1410-C5FA-47EC-A484-4CD5A77548A2}"/>
              </a:ext>
            </a:extLst>
          </p:cNvPr>
          <p:cNvSpPr txBox="1">
            <a:spLocks/>
          </p:cNvSpPr>
          <p:nvPr/>
        </p:nvSpPr>
        <p:spPr>
          <a:xfrm>
            <a:off x="538162" y="1935212"/>
            <a:ext cx="11115676" cy="46370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en-US" sz="2400" dirty="0">
                <a:solidFill>
                  <a:srgbClr val="E43794"/>
                </a:solidFill>
                <a:latin typeface="Avenir" panose="02000503020000020003"/>
              </a:rPr>
              <a:t>The cultural (and especially the museums) sector has reached a “crucial turning point” in its digital transition</a:t>
            </a:r>
            <a:r>
              <a:rPr lang="en-US" sz="2400" dirty="0">
                <a:solidFill>
                  <a:srgbClr val="7F7F7F"/>
                </a:solidFill>
                <a:latin typeface="Avenir" panose="02000503020000020003"/>
              </a:rPr>
              <a:t> where audiences are embracing and looking for a digital offering and museums are starting to create integrated online and offline content to show unseen materials from their collections and attract new visitors - </a:t>
            </a:r>
            <a:r>
              <a:rPr lang="en-US" sz="2400" i="1" dirty="0">
                <a:solidFill>
                  <a:srgbClr val="7F7F7F"/>
                </a:solidFill>
                <a:latin typeface="Avenir" panose="02000503020000020003"/>
              </a:rPr>
              <a:t>According to the study </a:t>
            </a:r>
            <a:r>
              <a:rPr lang="en-US" sz="2400" i="1" u="sng" dirty="0">
                <a:solidFill>
                  <a:srgbClr val="1155CC"/>
                </a:solidFill>
                <a:latin typeface="Avenir" panose="02000503020000020003"/>
                <a:hlinkClick r:id="rId2">
                  <a:extLst>
                    <a:ext uri="{A12FA001-AC4F-418D-AE19-62706E023703}">
                      <ahyp:hlinkClr xmlns:ahyp="http://schemas.microsoft.com/office/drawing/2018/hyperlinkcolor" val="tx"/>
                    </a:ext>
                  </a:extLst>
                </a:hlinkClick>
              </a:rPr>
              <a:t>Digital Responses of UK Museum Exhibition to the COVID-19 Crisis March-June 2020</a:t>
            </a:r>
            <a:r>
              <a:rPr lang="en-US" sz="2400" i="1" dirty="0">
                <a:solidFill>
                  <a:srgbClr val="7F7F7F"/>
                </a:solidFill>
                <a:latin typeface="Avenir" panose="02000503020000020003"/>
              </a:rPr>
              <a:t> conducted by researchers from the University of Warwick in collaboration with peers at the Oxford University Museum of Natural History.</a:t>
            </a:r>
          </a:p>
          <a:p>
            <a:pPr marL="0" indent="0">
              <a:spcBef>
                <a:spcPts val="0"/>
              </a:spcBef>
              <a:buClr>
                <a:schemeClr val="dk1"/>
              </a:buClr>
              <a:buSzPts val="1100"/>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a:solidFill>
                  <a:srgbClr val="7F7F7F"/>
                </a:solidFill>
                <a:latin typeface="Avenir" panose="02000503020000020003"/>
              </a:rPr>
              <a:t>To understand ongoing shifts in audience behaviors and plan new strategies accordingly, the Insights Alliance - a group of three leading UK consultancies, Indigo Ltd, Baker Richards, and One Further - has launched in 2020 the </a:t>
            </a:r>
            <a:r>
              <a:rPr lang="en-US" sz="2400" i="1" u="sng" dirty="0">
                <a:solidFill>
                  <a:srgbClr val="1155CC"/>
                </a:solidFill>
                <a:latin typeface="Avenir" panose="02000503020000020003"/>
                <a:hlinkClick r:id="rId3">
                  <a:extLst>
                    <a:ext uri="{A12FA001-AC4F-418D-AE19-62706E023703}">
                      <ahyp:hlinkClr xmlns:ahyp="http://schemas.microsoft.com/office/drawing/2018/hyperlinkcolor" val="tx"/>
                    </a:ext>
                  </a:extLst>
                </a:hlinkClick>
              </a:rPr>
              <a:t>Culture Restart Toolkit</a:t>
            </a:r>
            <a:r>
              <a:rPr lang="en-US" sz="2400" dirty="0">
                <a:solidFill>
                  <a:srgbClr val="7F7F7F"/>
                </a:solidFill>
                <a:latin typeface="Avenir" panose="02000503020000020003"/>
              </a:rPr>
              <a:t>, a program that collects and analyses data on UK audiences and visitors of theatres, museums, art centers, and other cultural organizations.</a:t>
            </a:r>
          </a:p>
          <a:p>
            <a:pPr marL="0" indent="0" algn="just">
              <a:spcBef>
                <a:spcPts val="0"/>
              </a:spcBef>
              <a:buClr>
                <a:schemeClr val="dk1"/>
              </a:buClr>
              <a:buSzPts val="1100"/>
              <a:buFont typeface="Arial"/>
              <a:buNone/>
            </a:pPr>
            <a:endParaRPr lang="en-US" sz="2400" dirty="0">
              <a:solidFill>
                <a:srgbClr val="7F7F7F"/>
              </a:solidFill>
            </a:endParaRPr>
          </a:p>
          <a:p>
            <a:pPr marL="0" indent="0">
              <a:spcBef>
                <a:spcPts val="0"/>
              </a:spcBef>
              <a:buClr>
                <a:schemeClr val="dk1"/>
              </a:buClr>
              <a:buSzPts val="1100"/>
              <a:buFont typeface="Arial"/>
              <a:buNone/>
            </a:pPr>
            <a:endParaRPr lang="en-US" sz="1800" dirty="0"/>
          </a:p>
        </p:txBody>
      </p:sp>
      <p:sp>
        <p:nvSpPr>
          <p:cNvPr id="4" name="TextBox 3">
            <a:extLst>
              <a:ext uri="{FF2B5EF4-FFF2-40B4-BE49-F238E27FC236}">
                <a16:creationId xmlns:a16="http://schemas.microsoft.com/office/drawing/2014/main" id="{2F95C2F2-5097-408B-893B-4288B2CB17CC}"/>
              </a:ext>
            </a:extLst>
          </p:cNvPr>
          <p:cNvSpPr txBox="1"/>
          <p:nvPr/>
        </p:nvSpPr>
        <p:spPr>
          <a:xfrm>
            <a:off x="280283" y="829218"/>
            <a:ext cx="11631435" cy="954107"/>
          </a:xfrm>
          <a:prstGeom prst="rect">
            <a:avLst/>
          </a:prstGeom>
          <a:noFill/>
        </p:spPr>
        <p:txBody>
          <a:bodyPr wrap="square" rtlCol="0">
            <a:spAutoFit/>
          </a:bodyPr>
          <a:lstStyle/>
          <a:p>
            <a:pPr algn="ctr"/>
            <a:r>
              <a:rPr lang="en-US" sz="2800" b="1" dirty="0">
                <a:solidFill>
                  <a:srgbClr val="E43794"/>
                </a:solidFill>
                <a:latin typeface="Avenir" panose="02000503020000020003"/>
              </a:rPr>
              <a:t>How a year of online activity has changed the ways </a:t>
            </a:r>
            <a:endParaRPr lang="sl-SI" sz="2800" b="1" dirty="0">
              <a:solidFill>
                <a:srgbClr val="E43794"/>
              </a:solidFill>
            </a:endParaRPr>
          </a:p>
          <a:p>
            <a:pPr algn="ctr"/>
            <a:r>
              <a:rPr lang="en-US" sz="2800" b="1" dirty="0">
                <a:solidFill>
                  <a:srgbClr val="E43794"/>
                </a:solidFill>
                <a:latin typeface="Avenir" panose="02000503020000020003"/>
              </a:rPr>
              <a:t>audiences experience the cultural heritage</a:t>
            </a:r>
            <a:endParaRPr lang="en-GB" sz="2800" b="1" dirty="0">
              <a:latin typeface="Avenir" panose="02000503020000020003"/>
            </a:endParaRPr>
          </a:p>
        </p:txBody>
      </p:sp>
    </p:spTree>
    <p:extLst>
      <p:ext uri="{BB962C8B-B14F-4D97-AF65-F5344CB8AC3E}">
        <p14:creationId xmlns:p14="http://schemas.microsoft.com/office/powerpoint/2010/main" val="339702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27</a:t>
            </a:fld>
            <a:endParaRPr lang="fr-CA" dirty="0"/>
          </a:p>
        </p:txBody>
      </p:sp>
      <p:sp>
        <p:nvSpPr>
          <p:cNvPr id="8" name="Google Shape;537;p48">
            <a:extLst>
              <a:ext uri="{FF2B5EF4-FFF2-40B4-BE49-F238E27FC236}">
                <a16:creationId xmlns:a16="http://schemas.microsoft.com/office/drawing/2014/main" id="{6021232B-C360-464C-A910-A3968A85E939}"/>
              </a:ext>
            </a:extLst>
          </p:cNvPr>
          <p:cNvSpPr txBox="1">
            <a:spLocks/>
          </p:cNvSpPr>
          <p:nvPr/>
        </p:nvSpPr>
        <p:spPr>
          <a:xfrm>
            <a:off x="495300" y="1375548"/>
            <a:ext cx="11205288" cy="4680019"/>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None/>
            </a:pPr>
            <a:r>
              <a:rPr lang="en-US" sz="2400" dirty="0">
                <a:solidFill>
                  <a:srgbClr val="7F7F7F"/>
                </a:solidFill>
                <a:latin typeface="Avenir" panose="02000503020000020003"/>
              </a:rPr>
              <a:t>Since October 2020, the program has collected data from nearly 50,000 respondents from the UK, and in its </a:t>
            </a:r>
            <a:r>
              <a:rPr lang="en-US" sz="2400" u="sng" dirty="0">
                <a:solidFill>
                  <a:srgbClr val="1155CC"/>
                </a:solidFill>
                <a:latin typeface="Avenir" panose="02000503020000020003"/>
                <a:hlinkClick r:id="rId2">
                  <a:extLst>
                    <a:ext uri="{A12FA001-AC4F-418D-AE19-62706E023703}">
                      <ahyp:hlinkClr xmlns:ahyp="http://schemas.microsoft.com/office/drawing/2018/hyperlinkcolor" val="tx"/>
                    </a:ext>
                  </a:extLst>
                </a:hlinkClick>
              </a:rPr>
              <a:t>April's report</a:t>
            </a:r>
            <a:r>
              <a:rPr lang="en-US" sz="2400" u="sng" dirty="0">
                <a:solidFill>
                  <a:srgbClr val="1155CC"/>
                </a:solidFill>
                <a:latin typeface="Avenir" panose="02000503020000020003"/>
              </a:rPr>
              <a:t>,</a:t>
            </a:r>
            <a:r>
              <a:rPr lang="en-US" sz="2400" dirty="0">
                <a:solidFill>
                  <a:srgbClr val="7F7F7F"/>
                </a:solidFill>
                <a:latin typeface="Avenir" panose="02000503020000020003"/>
              </a:rPr>
              <a:t> the analysis showed that </a:t>
            </a:r>
            <a:r>
              <a:rPr lang="en-US" sz="2400" dirty="0">
                <a:solidFill>
                  <a:srgbClr val="E43794"/>
                </a:solidFill>
                <a:latin typeface="Avenir" panose="02000503020000020003"/>
              </a:rPr>
              <a:t>60%</a:t>
            </a:r>
            <a:r>
              <a:rPr lang="en-US" sz="2400" dirty="0">
                <a:solidFill>
                  <a:srgbClr val="7F7F7F"/>
                </a:solidFill>
                <a:latin typeface="Avenir" panose="02000503020000020003"/>
              </a:rPr>
              <a:t> of respondents have engaged with culture online during the last year, and over half of those have done so four or more times, moreover</a:t>
            </a:r>
            <a:r>
              <a:rPr lang="en-US" sz="2400" dirty="0">
                <a:solidFill>
                  <a:srgbClr val="E43794"/>
                </a:solidFill>
                <a:latin typeface="Avenir" panose="02000503020000020003"/>
              </a:rPr>
              <a:t> 90% </a:t>
            </a:r>
            <a:r>
              <a:rPr lang="en-US" sz="2400" dirty="0">
                <a:solidFill>
                  <a:srgbClr val="7F7F7F"/>
                </a:solidFill>
                <a:latin typeface="Avenir" panose="02000503020000020003"/>
              </a:rPr>
              <a:t>declared that they will continue to engage with events online or would consider online options for things they wouldn’t be able to see in person. </a:t>
            </a:r>
          </a:p>
          <a:p>
            <a:pPr marL="0" indent="0">
              <a:spcBef>
                <a:spcPts val="0"/>
              </a:spcBef>
              <a:buClr>
                <a:schemeClr val="dk1"/>
              </a:buClr>
              <a:buSzPts val="1100"/>
              <a:buFont typeface="Arial"/>
              <a:buNone/>
            </a:pPr>
            <a:endParaRPr lang="en-US" sz="2400" dirty="0">
              <a:solidFill>
                <a:srgbClr val="7F7F7F"/>
              </a:solidFill>
              <a:latin typeface="Avenir" panose="02000503020000020003"/>
            </a:endParaRPr>
          </a:p>
          <a:p>
            <a:pPr marL="0" indent="0">
              <a:spcBef>
                <a:spcPts val="0"/>
              </a:spcBef>
              <a:buClr>
                <a:schemeClr val="dk1"/>
              </a:buClr>
              <a:buSzPts val="1100"/>
              <a:buFont typeface="Arial"/>
              <a:buNone/>
            </a:pPr>
            <a:r>
              <a:rPr lang="en-US" sz="2400" dirty="0">
                <a:solidFill>
                  <a:srgbClr val="E43794"/>
                </a:solidFill>
                <a:latin typeface="Avenir" panose="02000503020000020003"/>
              </a:rPr>
              <a:t>These results highlight a tendency towards digital culture consumption that will last beyond the end of the pandemic restrictions. </a:t>
            </a:r>
          </a:p>
          <a:p>
            <a:pPr marL="0" indent="0">
              <a:spcBef>
                <a:spcPts val="0"/>
              </a:spcBef>
              <a:buClr>
                <a:schemeClr val="dk1"/>
              </a:buClr>
              <a:buSzPts val="1100"/>
              <a:buFont typeface="Arial"/>
              <a:buNone/>
            </a:pPr>
            <a:endParaRPr lang="en-US" sz="2400" dirty="0">
              <a:solidFill>
                <a:srgbClr val="7F7F7F"/>
              </a:solidFill>
              <a:latin typeface="Avenir" panose="02000503020000020003"/>
            </a:endParaRPr>
          </a:p>
          <a:p>
            <a:pPr marL="0" indent="0">
              <a:spcBef>
                <a:spcPts val="0"/>
              </a:spcBef>
              <a:buClr>
                <a:schemeClr val="dk1"/>
              </a:buClr>
              <a:buSzPts val="1100"/>
              <a:buFont typeface="Arial"/>
              <a:buNone/>
            </a:pPr>
            <a:r>
              <a:rPr lang="en-US" sz="2400" dirty="0">
                <a:solidFill>
                  <a:srgbClr val="7F7F7F"/>
                </a:solidFill>
                <a:latin typeface="Avenir" panose="02000503020000020003"/>
              </a:rPr>
              <a:t>The future of cultural experiences seems to be characterized increasingly by a </a:t>
            </a:r>
            <a:r>
              <a:rPr lang="en-US" sz="2400" dirty="0">
                <a:solidFill>
                  <a:srgbClr val="E43794"/>
                </a:solidFill>
                <a:latin typeface="Avenir" panose="02000503020000020003"/>
              </a:rPr>
              <a:t>“digital hybridity”</a:t>
            </a:r>
            <a:r>
              <a:rPr lang="en-US" sz="2400" dirty="0">
                <a:solidFill>
                  <a:srgbClr val="7F7F7F"/>
                </a:solidFill>
                <a:latin typeface="Avenir" panose="02000503020000020003"/>
              </a:rPr>
              <a:t> </a:t>
            </a:r>
            <a:r>
              <a:rPr lang="en-US" sz="2400" dirty="0">
                <a:solidFill>
                  <a:srgbClr val="E43794"/>
                </a:solidFill>
                <a:latin typeface="Avenir" panose="02000503020000020003"/>
              </a:rPr>
              <a:t>in which online experiences do not replace the physical one</a:t>
            </a:r>
            <a:r>
              <a:rPr lang="sl-SI" sz="2400" dirty="0">
                <a:solidFill>
                  <a:srgbClr val="7F7F7F"/>
                </a:solidFill>
                <a:latin typeface="Avenir" panose="02000503020000020003"/>
              </a:rPr>
              <a:t>,</a:t>
            </a:r>
            <a:r>
              <a:rPr lang="en-US" sz="2400" dirty="0">
                <a:solidFill>
                  <a:srgbClr val="7F7F7F"/>
                </a:solidFill>
                <a:latin typeface="Avenir" panose="02000503020000020003"/>
              </a:rPr>
              <a:t> rather it enhances it allowing cultural businesses and </a:t>
            </a:r>
            <a:r>
              <a:rPr lang="en-US" sz="2400" dirty="0" err="1">
                <a:solidFill>
                  <a:srgbClr val="7F7F7F"/>
                </a:solidFill>
                <a:latin typeface="Avenir" panose="02000503020000020003"/>
              </a:rPr>
              <a:t>organisations</a:t>
            </a:r>
            <a:r>
              <a:rPr lang="en-US" sz="2400" dirty="0">
                <a:solidFill>
                  <a:srgbClr val="7F7F7F"/>
                </a:solidFill>
                <a:latin typeface="Avenir" panose="02000503020000020003"/>
              </a:rPr>
              <a:t> to move beyond their doors and to offer a combination of real-life and virtual experiences to engage with their customers. </a:t>
            </a:r>
          </a:p>
          <a:p>
            <a:pPr marL="0" indent="0" algn="just">
              <a:spcBef>
                <a:spcPts val="0"/>
              </a:spcBef>
              <a:buClr>
                <a:schemeClr val="dk1"/>
              </a:buClr>
              <a:buSzPts val="1100"/>
              <a:buFont typeface="Arial"/>
              <a:buNone/>
            </a:pPr>
            <a:endParaRPr lang="en-US" sz="2400" dirty="0"/>
          </a:p>
        </p:txBody>
      </p:sp>
      <p:sp>
        <p:nvSpPr>
          <p:cNvPr id="7" name="Text Placeholder 2">
            <a:extLst>
              <a:ext uri="{FF2B5EF4-FFF2-40B4-BE49-F238E27FC236}">
                <a16:creationId xmlns:a16="http://schemas.microsoft.com/office/drawing/2014/main" id="{1578EAD9-8E13-4BDA-9F86-81F91A31BEC4}"/>
              </a:ext>
            </a:extLst>
          </p:cNvPr>
          <p:cNvSpPr txBox="1">
            <a:spLocks/>
          </p:cNvSpPr>
          <p:nvPr/>
        </p:nvSpPr>
        <p:spPr>
          <a:xfrm>
            <a:off x="2724023" y="67635"/>
            <a:ext cx="6743953" cy="6949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chemeClr val="dk1"/>
              </a:buClr>
              <a:buSzPts val="1100"/>
            </a:pPr>
            <a:r>
              <a:rPr lang="en-US" dirty="0">
                <a:solidFill>
                  <a:schemeClr val="bg1"/>
                </a:solidFill>
              </a:rPr>
              <a:t>Audience evolution</a:t>
            </a:r>
          </a:p>
          <a:p>
            <a:pPr algn="ctr">
              <a:spcBef>
                <a:spcPts val="0"/>
              </a:spcBef>
              <a:buClr>
                <a:schemeClr val="dk1"/>
              </a:buClr>
              <a:buSzPts val="1100"/>
            </a:pPr>
            <a:endParaRPr lang="en-US" sz="2000" dirty="0"/>
          </a:p>
        </p:txBody>
      </p:sp>
    </p:spTree>
    <p:extLst>
      <p:ext uri="{BB962C8B-B14F-4D97-AF65-F5344CB8AC3E}">
        <p14:creationId xmlns:p14="http://schemas.microsoft.com/office/powerpoint/2010/main" val="237750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035E516-F841-4F0B-AFC8-9CD8C4DE1A9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824" r="17824"/>
          <a:stretch>
            <a:fillRect/>
          </a:stretch>
        </p:blipFill>
        <p:spPr/>
      </p:pic>
      <p:sp>
        <p:nvSpPr>
          <p:cNvPr id="4" name="Text Placeholder 3">
            <a:extLst>
              <a:ext uri="{FF2B5EF4-FFF2-40B4-BE49-F238E27FC236}">
                <a16:creationId xmlns:a16="http://schemas.microsoft.com/office/drawing/2014/main" id="{40156726-DB49-4903-92B5-8E2A957FA79C}"/>
              </a:ext>
            </a:extLst>
          </p:cNvPr>
          <p:cNvSpPr>
            <a:spLocks noGrp="1"/>
          </p:cNvSpPr>
          <p:nvPr>
            <p:ph type="body" sz="quarter" idx="17"/>
          </p:nvPr>
        </p:nvSpPr>
        <p:spPr>
          <a:xfrm>
            <a:off x="667320" y="527355"/>
            <a:ext cx="5241735" cy="6330644"/>
          </a:xfrm>
        </p:spPr>
        <p:txBody>
          <a:bodyPr/>
          <a:lstStyle/>
          <a:p>
            <a:pPr lvl="0" algn="just">
              <a:buClr>
                <a:schemeClr val="dk1"/>
              </a:buClr>
              <a:buSzPts val="1100"/>
            </a:pPr>
            <a:endParaRPr lang="en-US" sz="1800" dirty="0"/>
          </a:p>
          <a:p>
            <a:pPr lvl="0">
              <a:buClr>
                <a:schemeClr val="dk1"/>
              </a:buClr>
              <a:buSzPts val="1100"/>
            </a:pPr>
            <a:endParaRPr lang="en-US" sz="1800" dirty="0"/>
          </a:p>
          <a:p>
            <a:endParaRPr lang="el-GR" sz="1800" dirty="0"/>
          </a:p>
        </p:txBody>
      </p:sp>
      <p:sp>
        <p:nvSpPr>
          <p:cNvPr id="5" name="TextBox 4">
            <a:extLst>
              <a:ext uri="{FF2B5EF4-FFF2-40B4-BE49-F238E27FC236}">
                <a16:creationId xmlns:a16="http://schemas.microsoft.com/office/drawing/2014/main" id="{3C845B62-93E8-6E3D-2E9A-891424F1A6CF}"/>
              </a:ext>
            </a:extLst>
          </p:cNvPr>
          <p:cNvSpPr txBox="1"/>
          <p:nvPr/>
        </p:nvSpPr>
        <p:spPr>
          <a:xfrm>
            <a:off x="352303" y="527355"/>
            <a:ext cx="6112253" cy="5940088"/>
          </a:xfrm>
          <a:prstGeom prst="rect">
            <a:avLst/>
          </a:prstGeom>
          <a:noFill/>
        </p:spPr>
        <p:txBody>
          <a:bodyPr wrap="square">
            <a:spAutoFit/>
          </a:bodyPr>
          <a:lstStyle/>
          <a:p>
            <a:pPr lvl="0">
              <a:buClr>
                <a:schemeClr val="dk1"/>
              </a:buClr>
              <a:buSzPts val="1100"/>
            </a:pPr>
            <a:r>
              <a:rPr lang="en-US" sz="2400" dirty="0"/>
              <a:t>This shift parallels the </a:t>
            </a:r>
            <a:r>
              <a:rPr lang="en-US" sz="2400" dirty="0">
                <a:solidFill>
                  <a:srgbClr val="E43794"/>
                </a:solidFill>
              </a:rPr>
              <a:t>growing appetite in younger generations who are increasingly looking for combinations of art and entertainment </a:t>
            </a:r>
            <a:r>
              <a:rPr lang="en-US" sz="2400" dirty="0"/>
              <a:t>and immersive experiences enabled by digital technologies.</a:t>
            </a:r>
          </a:p>
          <a:p>
            <a:pPr lvl="0">
              <a:buClr>
                <a:schemeClr val="dk1"/>
              </a:buClr>
              <a:buSzPts val="1100"/>
            </a:pPr>
            <a:endParaRPr lang="en-US" sz="1000" dirty="0"/>
          </a:p>
          <a:p>
            <a:pPr lvl="0">
              <a:buClr>
                <a:schemeClr val="dk1"/>
              </a:buClr>
              <a:buSzPts val="1100"/>
            </a:pPr>
            <a:r>
              <a:rPr lang="en-US" sz="2400" dirty="0"/>
              <a:t>According to a recent </a:t>
            </a:r>
            <a:r>
              <a:rPr lang="en-US" sz="2400" u="sng" dirty="0">
                <a:solidFill>
                  <a:srgbClr val="1155CC"/>
                </a:solidFill>
                <a:hlinkClick r:id="rId3">
                  <a:extLst>
                    <a:ext uri="{A12FA001-AC4F-418D-AE19-62706E023703}">
                      <ahyp:hlinkClr xmlns:ahyp="http://schemas.microsoft.com/office/drawing/2018/hyperlinkcolor" val="tx"/>
                    </a:ext>
                  </a:extLst>
                </a:hlinkClick>
              </a:rPr>
              <a:t>Euromonitor analysis</a:t>
            </a:r>
            <a:r>
              <a:rPr lang="en-US" sz="2400" dirty="0"/>
              <a:t>, </a:t>
            </a:r>
            <a:r>
              <a:rPr lang="en-US" sz="2400" dirty="0">
                <a:highlight>
                  <a:srgbClr val="FFFFFF"/>
                </a:highlight>
              </a:rPr>
              <a:t>Millennials and Gen Zs</a:t>
            </a:r>
            <a:r>
              <a:rPr lang="en-US" sz="2400" dirty="0"/>
              <a:t> have high expectations for technology and innovation and increasingly value experience over things, </a:t>
            </a:r>
            <a:r>
              <a:rPr lang="en-US" sz="2400" dirty="0">
                <a:solidFill>
                  <a:srgbClr val="E43794"/>
                </a:solidFill>
              </a:rPr>
              <a:t>78% </a:t>
            </a:r>
            <a:r>
              <a:rPr lang="en-US" sz="2400" dirty="0"/>
              <a:t>of them say they’d choose to spend money on an experience or event over buying something desirable.</a:t>
            </a:r>
          </a:p>
          <a:p>
            <a:pPr lvl="0">
              <a:buClr>
                <a:schemeClr val="dk1"/>
              </a:buClr>
              <a:buSzPts val="1100"/>
            </a:pPr>
            <a:endParaRPr lang="en-US" sz="1000" dirty="0"/>
          </a:p>
          <a:p>
            <a:pPr>
              <a:buClr>
                <a:schemeClr val="dk1"/>
              </a:buClr>
              <a:buSzPts val="1100"/>
            </a:pPr>
            <a:r>
              <a:rPr lang="en-US" sz="2400" dirty="0">
                <a:latin typeface="Avenir"/>
                <a:cs typeface="Poppins"/>
              </a:rPr>
              <a:t>These younger, less traditional consumers of new cultural experiences are </a:t>
            </a:r>
            <a:r>
              <a:rPr lang="en-US" sz="2400" dirty="0">
                <a:solidFill>
                  <a:srgbClr val="E43794"/>
                </a:solidFill>
                <a:latin typeface="Avenir"/>
                <a:cs typeface="Poppins"/>
              </a:rPr>
              <a:t>a growing revenue stream</a:t>
            </a:r>
            <a:endParaRPr lang="en-US" sz="2400" dirty="0"/>
          </a:p>
        </p:txBody>
      </p:sp>
    </p:spTree>
    <p:extLst>
      <p:ext uri="{BB962C8B-B14F-4D97-AF65-F5344CB8AC3E}">
        <p14:creationId xmlns:p14="http://schemas.microsoft.com/office/powerpoint/2010/main" val="206105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a gas mask&#10;&#10;Description automatically generated with medium confidence">
            <a:extLst>
              <a:ext uri="{FF2B5EF4-FFF2-40B4-BE49-F238E27FC236}">
                <a16:creationId xmlns:a16="http://schemas.microsoft.com/office/drawing/2014/main" id="{530FAE06-607C-5903-8CE3-7FA424D3CE9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434" b="15434"/>
          <a:stretch>
            <a:fillRect/>
          </a:stretch>
        </p:blipFill>
        <p:spPr/>
      </p:pic>
      <p:sp>
        <p:nvSpPr>
          <p:cNvPr id="9" name="Text Placeholder 8">
            <a:extLst>
              <a:ext uri="{FF2B5EF4-FFF2-40B4-BE49-F238E27FC236}">
                <a16:creationId xmlns:a16="http://schemas.microsoft.com/office/drawing/2014/main" id="{1D267D80-0B0A-49C1-A95C-AB1B92054838}"/>
              </a:ext>
            </a:extLst>
          </p:cNvPr>
          <p:cNvSpPr>
            <a:spLocks noGrp="1"/>
          </p:cNvSpPr>
          <p:nvPr>
            <p:ph type="body" sz="quarter" idx="15"/>
          </p:nvPr>
        </p:nvSpPr>
        <p:spPr>
          <a:xfrm>
            <a:off x="481122" y="1884447"/>
            <a:ext cx="5614878" cy="631527"/>
          </a:xfrm>
        </p:spPr>
        <p:txBody>
          <a:bodyPr/>
          <a:lstStyle/>
          <a:p>
            <a:pPr algn="l">
              <a:buSzPts val="1100"/>
            </a:pPr>
            <a:r>
              <a:rPr lang="en-US" sz="2400" b="0" dirty="0">
                <a:solidFill>
                  <a:schemeClr val="bg2">
                    <a:lumMod val="50000"/>
                  </a:schemeClr>
                </a:solidFill>
                <a:latin typeface="Avenir" panose="02000503020000020003"/>
                <a:cs typeface="Poppins"/>
              </a:rPr>
              <a:t>According to </a:t>
            </a:r>
            <a:r>
              <a:rPr lang="en-US" sz="2400" b="0" u="sng" dirty="0">
                <a:solidFill>
                  <a:schemeClr val="bg2">
                    <a:lumMod val="50000"/>
                  </a:schemeClr>
                </a:solidFill>
                <a:latin typeface="Avenir" panose="02000503020000020003"/>
                <a:cs typeface="Poppins"/>
                <a:hlinkClick r:id="rId3">
                  <a:extLst>
                    <a:ext uri="{A12FA001-AC4F-418D-AE19-62706E023703}">
                      <ahyp:hlinkClr xmlns:ahyp="http://schemas.microsoft.com/office/drawing/2018/hyperlinkcolor" val="tx"/>
                    </a:ext>
                  </a:extLst>
                </a:hlinkClick>
              </a:rPr>
              <a:t>the research</a:t>
            </a:r>
            <a:r>
              <a:rPr lang="en-US" sz="2400" b="0" dirty="0">
                <a:solidFill>
                  <a:schemeClr val="bg2">
                    <a:lumMod val="50000"/>
                  </a:schemeClr>
                </a:solidFill>
                <a:latin typeface="Avenir" panose="02000503020000020003"/>
                <a:cs typeface="Poppins"/>
              </a:rPr>
              <a:t> conducted by the Observatory for Digital Innovation in Heritage &amp; Culture, in Italy, 80% of museums nowadays offer at least one online content and 70% offer technological tools to enhance onsite visits. </a:t>
            </a:r>
          </a:p>
          <a:p>
            <a:pPr algn="l">
              <a:buSzPts val="1100"/>
            </a:pPr>
            <a:endParaRPr lang="en-US" sz="1000" b="0" dirty="0">
              <a:solidFill>
                <a:schemeClr val="bg2">
                  <a:lumMod val="50000"/>
                </a:schemeClr>
              </a:solidFill>
              <a:latin typeface="Avenir" panose="02000503020000020003"/>
            </a:endParaRPr>
          </a:p>
          <a:p>
            <a:pPr lvl="0" algn="l">
              <a:buClr>
                <a:schemeClr val="dk1"/>
              </a:buClr>
              <a:buSzPts val="1100"/>
            </a:pPr>
            <a:r>
              <a:rPr lang="en-US" sz="2400" b="0" u="sng" dirty="0">
                <a:solidFill>
                  <a:schemeClr val="bg2">
                    <a:lumMod val="50000"/>
                  </a:schemeClr>
                </a:solidFill>
                <a:latin typeface="Avenir" panose="02000503020000020003"/>
                <a:hlinkClick r:id="rId4">
                  <a:extLst>
                    <a:ext uri="{A12FA001-AC4F-418D-AE19-62706E023703}">
                      <ahyp:hlinkClr xmlns:ahyp="http://schemas.microsoft.com/office/drawing/2018/hyperlinkcolor" val="tx"/>
                    </a:ext>
                  </a:extLst>
                </a:hlinkClick>
              </a:rPr>
              <a:t>A survey</a:t>
            </a:r>
            <a:r>
              <a:rPr lang="en-US" sz="2400" b="0" dirty="0">
                <a:solidFill>
                  <a:schemeClr val="bg2">
                    <a:lumMod val="50000"/>
                  </a:schemeClr>
                </a:solidFill>
                <a:latin typeface="Avenir" panose="02000503020000020003"/>
              </a:rPr>
              <a:t> conducted by </a:t>
            </a:r>
            <a:r>
              <a:rPr lang="en-US" sz="2400" b="0" dirty="0" err="1">
                <a:solidFill>
                  <a:schemeClr val="bg2">
                    <a:lumMod val="50000"/>
                  </a:schemeClr>
                </a:solidFill>
                <a:latin typeface="Avenir" panose="02000503020000020003"/>
              </a:rPr>
              <a:t>Cuseum</a:t>
            </a:r>
            <a:r>
              <a:rPr lang="en-US" sz="2400" b="0" dirty="0">
                <a:solidFill>
                  <a:schemeClr val="bg2">
                    <a:lumMod val="50000"/>
                  </a:schemeClr>
                </a:solidFill>
                <a:latin typeface="Avenir" panose="02000503020000020003"/>
              </a:rPr>
              <a:t> on more than 500 culture professionals in the US highlighted that 92% of them are now running virtual programs in their institutions. </a:t>
            </a:r>
          </a:p>
          <a:p>
            <a:pPr lvl="0" algn="l">
              <a:buClr>
                <a:schemeClr val="dk1"/>
              </a:buClr>
              <a:buSzPts val="1100"/>
            </a:pPr>
            <a:endParaRPr lang="en-US" sz="1000" b="0" dirty="0">
              <a:solidFill>
                <a:schemeClr val="bg2">
                  <a:lumMod val="50000"/>
                </a:schemeClr>
              </a:solidFill>
              <a:latin typeface="Avenir" panose="02000503020000020003"/>
            </a:endParaRPr>
          </a:p>
          <a:p>
            <a:pPr algn="l"/>
            <a:endParaRPr lang="el-GR" sz="2200" i="1" dirty="0"/>
          </a:p>
        </p:txBody>
      </p:sp>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4294967295"/>
          </p:nvPr>
        </p:nvSpPr>
        <p:spPr>
          <a:xfrm>
            <a:off x="7889875" y="6561138"/>
            <a:ext cx="4302125" cy="228600"/>
          </a:xfrm>
        </p:spPr>
        <p:txBody>
          <a:bodyPr/>
          <a:lstStyle/>
          <a:p>
            <a:fld id="{9C527BFA-2C0E-4CEC-B6A5-913A56FEF4B4}" type="slidenum">
              <a:rPr lang="fr-CA" smtClean="0"/>
              <a:pPr/>
              <a:t>29</a:t>
            </a:fld>
            <a:endParaRPr lang="fr-CA" dirty="0"/>
          </a:p>
        </p:txBody>
      </p:sp>
      <p:sp>
        <p:nvSpPr>
          <p:cNvPr id="5" name="TextBox 4">
            <a:extLst>
              <a:ext uri="{FF2B5EF4-FFF2-40B4-BE49-F238E27FC236}">
                <a16:creationId xmlns:a16="http://schemas.microsoft.com/office/drawing/2014/main" id="{8B4F9B09-1AAB-B10D-9BC7-61C016B11FC4}"/>
              </a:ext>
            </a:extLst>
          </p:cNvPr>
          <p:cNvSpPr txBox="1"/>
          <p:nvPr/>
        </p:nvSpPr>
        <p:spPr>
          <a:xfrm>
            <a:off x="481122" y="304800"/>
            <a:ext cx="6356558" cy="1323439"/>
          </a:xfrm>
          <a:prstGeom prst="rect">
            <a:avLst/>
          </a:prstGeom>
          <a:noFill/>
        </p:spPr>
        <p:txBody>
          <a:bodyPr wrap="square" rtlCol="0">
            <a:spAutoFit/>
          </a:bodyPr>
          <a:lstStyle/>
          <a:p>
            <a:r>
              <a:rPr lang="en-GB" sz="4000" b="1" dirty="0">
                <a:solidFill>
                  <a:srgbClr val="E43794"/>
                </a:solidFill>
              </a:rPr>
              <a:t>What’s the response from the cultural heritage sector?</a:t>
            </a:r>
          </a:p>
        </p:txBody>
      </p:sp>
    </p:spTree>
    <p:extLst>
      <p:ext uri="{BB962C8B-B14F-4D97-AF65-F5344CB8AC3E}">
        <p14:creationId xmlns:p14="http://schemas.microsoft.com/office/powerpoint/2010/main" val="3395346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10" name="Google Shape;428;p39">
            <a:extLst>
              <a:ext uri="{FF2B5EF4-FFF2-40B4-BE49-F238E27FC236}">
                <a16:creationId xmlns:a16="http://schemas.microsoft.com/office/drawing/2014/main" id="{497DBE33-AE70-4A51-8400-DC452A8EF68D}"/>
              </a:ext>
            </a:extLst>
          </p:cNvPr>
          <p:cNvSpPr txBox="1"/>
          <p:nvPr/>
        </p:nvSpPr>
        <p:spPr>
          <a:xfrm>
            <a:off x="5825047" y="1551864"/>
            <a:ext cx="2879100" cy="492412"/>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2000" i="1" dirty="0">
                <a:solidFill>
                  <a:srgbClr val="E43794"/>
                </a:solidFill>
                <a:latin typeface="Avenir"/>
                <a:ea typeface="Avenir"/>
                <a:cs typeface="Avenir"/>
                <a:sym typeface="Avenir"/>
              </a:rPr>
              <a:t>Eric Hoffer</a:t>
            </a:r>
            <a:endParaRPr sz="2000" i="1" dirty="0">
              <a:solidFill>
                <a:srgbClr val="E43794"/>
              </a:solidFill>
              <a:latin typeface="Avenir"/>
              <a:ea typeface="Avenir"/>
              <a:cs typeface="Avenir"/>
              <a:sym typeface="Avenir"/>
            </a:endParaRPr>
          </a:p>
        </p:txBody>
      </p:sp>
      <p:sp>
        <p:nvSpPr>
          <p:cNvPr id="11" name="Google Shape;429;p39">
            <a:extLst>
              <a:ext uri="{FF2B5EF4-FFF2-40B4-BE49-F238E27FC236}">
                <a16:creationId xmlns:a16="http://schemas.microsoft.com/office/drawing/2014/main" id="{7A058901-2731-4B2B-A3AB-7A226E378722}"/>
              </a:ext>
            </a:extLst>
          </p:cNvPr>
          <p:cNvSpPr txBox="1"/>
          <p:nvPr/>
        </p:nvSpPr>
        <p:spPr>
          <a:xfrm>
            <a:off x="5194291" y="718504"/>
            <a:ext cx="4201636"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i="1" dirty="0">
                <a:solidFill>
                  <a:srgbClr val="E43794"/>
                </a:solidFill>
                <a:latin typeface="Avenir"/>
                <a:ea typeface="Avenir"/>
                <a:cs typeface="Avenir"/>
                <a:sym typeface="Avenir"/>
              </a:rPr>
              <a:t>“In times of change, learners inherit the earth.”</a:t>
            </a:r>
            <a:endParaRPr sz="2400" b="1" i="1" dirty="0">
              <a:solidFill>
                <a:srgbClr val="E43794"/>
              </a:solidFill>
              <a:latin typeface="Avenir"/>
              <a:ea typeface="Avenir"/>
              <a:cs typeface="Avenir"/>
              <a:sym typeface="Avenir"/>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30</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589671"/>
            <a:ext cx="7735886" cy="631527"/>
          </a:xfrm>
        </p:spPr>
        <p:txBody>
          <a:bodyPr/>
          <a:lstStyle/>
          <a:p>
            <a:r>
              <a:rPr lang="en-US" sz="4000" dirty="0"/>
              <a:t>The extended cultural experience</a:t>
            </a:r>
            <a:endParaRPr lang="en-US" sz="44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112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2B768B-D2BA-425B-9236-CF53624D061E}"/>
              </a:ext>
            </a:extLst>
          </p:cNvPr>
          <p:cNvSpPr>
            <a:spLocks noGrp="1"/>
          </p:cNvSpPr>
          <p:nvPr>
            <p:ph type="sldNum" sz="quarter" idx="14"/>
          </p:nvPr>
        </p:nvSpPr>
        <p:spPr/>
        <p:txBody>
          <a:bodyPr/>
          <a:lstStyle/>
          <a:p>
            <a:fld id="{9C527BFA-2C0E-4CEC-B6A5-913A56FEF4B4}" type="slidenum">
              <a:rPr lang="fr-CA" smtClean="0"/>
              <a:pPr/>
              <a:t>31</a:t>
            </a:fld>
            <a:endParaRPr lang="fr-CA" dirty="0"/>
          </a:p>
        </p:txBody>
      </p:sp>
      <p:sp>
        <p:nvSpPr>
          <p:cNvPr id="4" name="Text Placeholder 3">
            <a:extLst>
              <a:ext uri="{FF2B5EF4-FFF2-40B4-BE49-F238E27FC236}">
                <a16:creationId xmlns:a16="http://schemas.microsoft.com/office/drawing/2014/main" id="{6327B245-C4E2-4EAE-A3EE-4A02B715CAEB}"/>
              </a:ext>
            </a:extLst>
          </p:cNvPr>
          <p:cNvSpPr>
            <a:spLocks noGrp="1"/>
          </p:cNvSpPr>
          <p:nvPr>
            <p:ph type="body" sz="quarter" idx="15"/>
          </p:nvPr>
        </p:nvSpPr>
        <p:spPr>
          <a:xfrm>
            <a:off x="865540" y="1264686"/>
            <a:ext cx="11260668" cy="631527"/>
          </a:xfrm>
        </p:spPr>
        <p:txBody>
          <a:bodyPr/>
          <a:lstStyle/>
          <a:p>
            <a:r>
              <a:rPr lang="en-US" dirty="0"/>
              <a:t>The extended cultural experience</a:t>
            </a:r>
            <a:endParaRPr lang="en-US" sz="4000" dirty="0"/>
          </a:p>
          <a:p>
            <a:endParaRPr lang="el-GR" dirty="0"/>
          </a:p>
        </p:txBody>
      </p:sp>
      <p:sp>
        <p:nvSpPr>
          <p:cNvPr id="5" name="Text Placeholder 4">
            <a:extLst>
              <a:ext uri="{FF2B5EF4-FFF2-40B4-BE49-F238E27FC236}">
                <a16:creationId xmlns:a16="http://schemas.microsoft.com/office/drawing/2014/main" id="{64A776BC-22E6-4A95-B882-ADD54A19729C}"/>
              </a:ext>
            </a:extLst>
          </p:cNvPr>
          <p:cNvSpPr>
            <a:spLocks noGrp="1"/>
          </p:cNvSpPr>
          <p:nvPr>
            <p:ph type="body" sz="quarter" idx="19"/>
          </p:nvPr>
        </p:nvSpPr>
        <p:spPr>
          <a:xfrm>
            <a:off x="865540" y="2267973"/>
            <a:ext cx="10460919" cy="3921067"/>
          </a:xfrm>
        </p:spPr>
        <p:txBody>
          <a:bodyPr/>
          <a:lstStyle/>
          <a:p>
            <a:pPr lvl="0" algn="l">
              <a:buSzPts val="1100"/>
            </a:pPr>
            <a:r>
              <a:rPr lang="en-US" dirty="0">
                <a:latin typeface="Avenir"/>
                <a:cs typeface="Poppins"/>
              </a:rPr>
              <a:t>The new cultural experiences will start at home through online entertainment and educational contents and with the planning and preparation of the physical visit. They will continue onsite where the digital element will support and enhance the physical experience. </a:t>
            </a:r>
          </a:p>
          <a:p>
            <a:pPr lvl="0" algn="l">
              <a:buSzPts val="1100"/>
            </a:pPr>
            <a:endParaRPr lang="en-US" dirty="0">
              <a:latin typeface="Avenir"/>
              <a:cs typeface="Poppins"/>
            </a:endParaRPr>
          </a:p>
          <a:p>
            <a:pPr lvl="0" algn="l">
              <a:buSzPts val="1100"/>
            </a:pPr>
            <a:r>
              <a:rPr lang="en-US" dirty="0">
                <a:latin typeface="Avenir"/>
                <a:cs typeface="Poppins"/>
              </a:rPr>
              <a:t>It is a “</a:t>
            </a:r>
            <a:r>
              <a:rPr lang="en-US" u="sng" dirty="0">
                <a:solidFill>
                  <a:srgbClr val="1155CC"/>
                </a:solidFill>
                <a:latin typeface="Avenir"/>
                <a:cs typeface="Poppins"/>
                <a:hlinkClick r:id="rId2">
                  <a:extLst>
                    <a:ext uri="{A12FA001-AC4F-418D-AE19-62706E023703}">
                      <ahyp:hlinkClr xmlns:ahyp="http://schemas.microsoft.com/office/drawing/2018/hyperlinkcolor" val="tx"/>
                    </a:ext>
                  </a:extLst>
                </a:hlinkClick>
              </a:rPr>
              <a:t>multi-platform approach</a:t>
            </a:r>
            <a:r>
              <a:rPr lang="en-US" dirty="0">
                <a:latin typeface="Avenir"/>
                <a:cs typeface="Poppins"/>
              </a:rPr>
              <a:t>”.</a:t>
            </a:r>
          </a:p>
          <a:p>
            <a:pPr algn="l">
              <a:buSzPts val="1100"/>
            </a:pPr>
            <a:endParaRPr lang="en-US" dirty="0"/>
          </a:p>
          <a:p>
            <a:pPr algn="l">
              <a:buSzPts val="1100"/>
            </a:pPr>
            <a:r>
              <a:rPr lang="en-US" dirty="0"/>
              <a:t>A key question to consider is how do you </a:t>
            </a:r>
            <a:r>
              <a:rPr lang="en-US" dirty="0">
                <a:solidFill>
                  <a:srgbClr val="E43794"/>
                </a:solidFill>
              </a:rPr>
              <a:t>create experiences extended in time and space,</a:t>
            </a:r>
            <a:r>
              <a:rPr lang="en-US" dirty="0"/>
              <a:t> no longer restricted to physical visits but accessible also before, after, and independently from the onsite experience.  </a:t>
            </a:r>
          </a:p>
          <a:p>
            <a:pPr lvl="0" algn="l">
              <a:buSzPts val="1100"/>
            </a:pPr>
            <a:endParaRPr lang="en-US" dirty="0"/>
          </a:p>
          <a:p>
            <a:pPr lvl="0">
              <a:buClr>
                <a:schemeClr val="dk1"/>
              </a:buClr>
              <a:buSzPts val="1100"/>
            </a:pPr>
            <a:endParaRPr lang="en-US" dirty="0"/>
          </a:p>
          <a:p>
            <a:endParaRPr lang="el-GR" sz="1800" dirty="0"/>
          </a:p>
        </p:txBody>
      </p:sp>
    </p:spTree>
    <p:extLst>
      <p:ext uri="{BB962C8B-B14F-4D97-AF65-F5344CB8AC3E}">
        <p14:creationId xmlns:p14="http://schemas.microsoft.com/office/powerpoint/2010/main" val="141141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3819FE6-C2B8-4386-84E0-45546EECD9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248" r="16248"/>
          <a:stretch>
            <a:fillRect/>
          </a:stretch>
        </p:blipFill>
        <p:spPr/>
      </p:pic>
      <p:sp>
        <p:nvSpPr>
          <p:cNvPr id="4" name="Text Placeholder 3">
            <a:extLst>
              <a:ext uri="{FF2B5EF4-FFF2-40B4-BE49-F238E27FC236}">
                <a16:creationId xmlns:a16="http://schemas.microsoft.com/office/drawing/2014/main" id="{B904445C-C197-415F-8347-1418D7A70492}"/>
              </a:ext>
            </a:extLst>
          </p:cNvPr>
          <p:cNvSpPr>
            <a:spLocks noGrp="1"/>
          </p:cNvSpPr>
          <p:nvPr>
            <p:ph type="body" sz="quarter" idx="17"/>
          </p:nvPr>
        </p:nvSpPr>
        <p:spPr>
          <a:xfrm>
            <a:off x="669146" y="836746"/>
            <a:ext cx="5426854" cy="4209147"/>
          </a:xfrm>
        </p:spPr>
        <p:txBody>
          <a:bodyPr/>
          <a:lstStyle/>
          <a:p>
            <a:r>
              <a:rPr lang="en-US" sz="2400" b="1" dirty="0"/>
              <a:t>Museums</a:t>
            </a:r>
            <a:r>
              <a:rPr lang="en-US" sz="2400" dirty="0"/>
              <a:t>, </a:t>
            </a:r>
            <a:r>
              <a:rPr lang="en-US" sz="2400" b="1" dirty="0"/>
              <a:t>libraries</a:t>
            </a:r>
            <a:r>
              <a:rPr lang="en-US" sz="2400" dirty="0"/>
              <a:t>, and </a:t>
            </a:r>
            <a:r>
              <a:rPr lang="en-US" sz="2400" b="1" dirty="0"/>
              <a:t>archives</a:t>
            </a:r>
            <a:r>
              <a:rPr lang="en-US" sz="2400" dirty="0"/>
              <a:t> are expanding their digital offering making their collection available for consumption at home. </a:t>
            </a:r>
          </a:p>
          <a:p>
            <a:endParaRPr lang="en-US" dirty="0"/>
          </a:p>
          <a:p>
            <a:r>
              <a:rPr lang="en-US" sz="2400" dirty="0"/>
              <a:t>The broader tourism sector, including small businesses, local government and small towns are also getting in on the digital opportunity through formats such as immersive virtual tours and Augmented Reality (AR) applications</a:t>
            </a:r>
            <a:r>
              <a:rPr lang="sl-SI" dirty="0"/>
              <a:t>*</a:t>
            </a:r>
            <a:endParaRPr lang="en-GB" dirty="0"/>
          </a:p>
          <a:p>
            <a:r>
              <a:rPr lang="en-US" sz="2400" dirty="0"/>
              <a:t>.</a:t>
            </a:r>
            <a:endParaRPr lang="sl-SI" sz="2400" dirty="0"/>
          </a:p>
          <a:p>
            <a:r>
              <a:rPr lang="sl-SI" sz="2400" i="1" dirty="0"/>
              <a:t>*</a:t>
            </a:r>
            <a:r>
              <a:rPr lang="en-GB" sz="2400" i="1" dirty="0"/>
              <a:t>Find out </a:t>
            </a:r>
            <a:r>
              <a:rPr lang="sl-SI" sz="2400" i="1" dirty="0"/>
              <a:t>m</a:t>
            </a:r>
            <a:r>
              <a:rPr lang="en-GB" sz="2400" i="1" dirty="0"/>
              <a:t>ore about the use of these technologies in module 3</a:t>
            </a:r>
          </a:p>
          <a:p>
            <a:endParaRPr lang="en-US" dirty="0"/>
          </a:p>
        </p:txBody>
      </p:sp>
    </p:spTree>
    <p:extLst>
      <p:ext uri="{BB962C8B-B14F-4D97-AF65-F5344CB8AC3E}">
        <p14:creationId xmlns:p14="http://schemas.microsoft.com/office/powerpoint/2010/main" val="250110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331AEB-CE78-4D4A-8902-389A1AD51E75}"/>
              </a:ext>
            </a:extLst>
          </p:cNvPr>
          <p:cNvSpPr>
            <a:spLocks noGrp="1"/>
          </p:cNvSpPr>
          <p:nvPr>
            <p:ph type="body" sz="quarter" idx="17"/>
          </p:nvPr>
        </p:nvSpPr>
        <p:spPr>
          <a:xfrm>
            <a:off x="385926" y="453273"/>
            <a:ext cx="6919114" cy="5420451"/>
          </a:xfrm>
        </p:spPr>
        <p:txBody>
          <a:bodyPr/>
          <a:lstStyle/>
          <a:p>
            <a:pPr lvl="0">
              <a:buClr>
                <a:schemeClr val="dk1"/>
              </a:buClr>
              <a:buSzPts val="1100"/>
            </a:pPr>
            <a:r>
              <a:rPr lang="en-US" sz="3600" b="1" dirty="0">
                <a:solidFill>
                  <a:srgbClr val="E43794"/>
                </a:solidFill>
              </a:rPr>
              <a:t>The main digital solutions</a:t>
            </a:r>
            <a:endParaRPr lang="sl-SI" b="1" dirty="0">
              <a:latin typeface="Avenir"/>
              <a:ea typeface="Avenir"/>
              <a:cs typeface="Avenir"/>
              <a:sym typeface="Avenir"/>
            </a:endParaRPr>
          </a:p>
          <a:p>
            <a:pPr lvl="0">
              <a:buClr>
                <a:schemeClr val="dk1"/>
              </a:buClr>
              <a:buSzPts val="1100"/>
            </a:pPr>
            <a:endParaRPr lang="en-US" b="1" dirty="0">
              <a:latin typeface="Avenir"/>
              <a:ea typeface="Avenir"/>
              <a:cs typeface="Avenir"/>
              <a:sym typeface="Avenir"/>
            </a:endParaRPr>
          </a:p>
          <a:p>
            <a:pPr lvl="0">
              <a:buClr>
                <a:schemeClr val="dk1"/>
              </a:buClr>
              <a:buSzPts val="1100"/>
            </a:pPr>
            <a:r>
              <a:rPr lang="en-US" b="1" dirty="0">
                <a:latin typeface="Avenir"/>
                <a:ea typeface="Avenir"/>
                <a:cs typeface="Avenir"/>
                <a:sym typeface="Avenir"/>
              </a:rPr>
              <a:t>Online: </a:t>
            </a:r>
          </a:p>
          <a:p>
            <a:pPr marL="457200" lvl="0" indent="-304800">
              <a:spcBef>
                <a:spcPts val="1000"/>
              </a:spcBef>
              <a:buClr>
                <a:srgbClr val="E43794"/>
              </a:buClr>
              <a:buSzPts val="1200"/>
              <a:buFont typeface="Avenir"/>
              <a:buChar char="●"/>
            </a:pPr>
            <a:r>
              <a:rPr lang="en-US" dirty="0">
                <a:latin typeface="Avenir"/>
                <a:ea typeface="Avenir"/>
                <a:cs typeface="Avenir"/>
                <a:sym typeface="Avenir"/>
              </a:rPr>
              <a:t>Virtual guided tours</a:t>
            </a:r>
          </a:p>
          <a:p>
            <a:pPr marL="457200" lvl="0" indent="-304800">
              <a:buClr>
                <a:srgbClr val="E43794"/>
              </a:buClr>
              <a:buSzPts val="1200"/>
              <a:buFont typeface="Avenir"/>
              <a:buChar char="●"/>
            </a:pPr>
            <a:r>
              <a:rPr lang="en-US" dirty="0">
                <a:latin typeface="Avenir"/>
                <a:ea typeface="Avenir"/>
                <a:cs typeface="Avenir"/>
                <a:sym typeface="Avenir"/>
              </a:rPr>
              <a:t>Online didactic programs</a:t>
            </a:r>
          </a:p>
          <a:p>
            <a:pPr marL="457200" lvl="0" indent="-304800">
              <a:buClr>
                <a:srgbClr val="E43794"/>
              </a:buClr>
              <a:buSzPts val="1200"/>
              <a:buFont typeface="Avenir"/>
              <a:buChar char="●"/>
            </a:pPr>
            <a:r>
              <a:rPr lang="en-US" dirty="0">
                <a:latin typeface="Avenir"/>
                <a:ea typeface="Avenir"/>
                <a:cs typeface="Avenir"/>
                <a:sym typeface="Avenir"/>
              </a:rPr>
              <a:t>Online workshops and webinars</a:t>
            </a:r>
          </a:p>
          <a:p>
            <a:pPr marL="457200" lvl="0" indent="-304800">
              <a:buClr>
                <a:srgbClr val="E43794"/>
              </a:buClr>
              <a:buSzPts val="1200"/>
              <a:buFont typeface="Avenir"/>
              <a:buChar char="●"/>
            </a:pPr>
            <a:r>
              <a:rPr lang="en-US" dirty="0">
                <a:latin typeface="Avenir"/>
                <a:ea typeface="Avenir"/>
                <a:cs typeface="Avenir"/>
                <a:sym typeface="Avenir"/>
              </a:rPr>
              <a:t>Virtual events and cultural happy hours </a:t>
            </a:r>
          </a:p>
          <a:p>
            <a:pPr marL="457200" lvl="0" indent="-304800">
              <a:buClr>
                <a:srgbClr val="E43794"/>
              </a:buClr>
              <a:buSzPts val="1200"/>
              <a:buFont typeface="Avenir"/>
              <a:buChar char="●"/>
            </a:pPr>
            <a:r>
              <a:rPr lang="en-US" dirty="0">
                <a:latin typeface="Avenir"/>
                <a:ea typeface="Avenir"/>
                <a:cs typeface="Avenir"/>
                <a:sym typeface="Avenir"/>
              </a:rPr>
              <a:t>High-level training programs</a:t>
            </a:r>
          </a:p>
          <a:p>
            <a:pPr marL="457200" lvl="0" indent="-304800">
              <a:buClr>
                <a:srgbClr val="E43794"/>
              </a:buClr>
              <a:buSzPts val="1200"/>
              <a:buFont typeface="Avenir"/>
              <a:buChar char="●"/>
            </a:pPr>
            <a:r>
              <a:rPr lang="en-US" dirty="0">
                <a:latin typeface="Avenir"/>
                <a:ea typeface="Avenir"/>
                <a:cs typeface="Avenir"/>
                <a:sym typeface="Avenir"/>
              </a:rPr>
              <a:t>Virtual art classes</a:t>
            </a:r>
          </a:p>
          <a:p>
            <a:pPr marL="457200" indent="-304800">
              <a:buClr>
                <a:srgbClr val="E43794"/>
              </a:buClr>
              <a:buSzPts val="1200"/>
              <a:buFont typeface="Avenir"/>
              <a:buChar char="●"/>
            </a:pPr>
            <a:r>
              <a:rPr lang="en-US" dirty="0">
                <a:latin typeface="Avenir"/>
                <a:cs typeface="Poppins"/>
                <a:sym typeface="Avenir"/>
              </a:rPr>
              <a:t>Podcasts</a:t>
            </a:r>
            <a:endParaRPr lang="en-US" dirty="0">
              <a:latin typeface="Avenir"/>
              <a:cs typeface="Poppins"/>
            </a:endParaRPr>
          </a:p>
          <a:p>
            <a:pPr marL="457200" indent="-304800">
              <a:buClr>
                <a:srgbClr val="E43794"/>
              </a:buClr>
              <a:buSzPts val="1200"/>
              <a:buFont typeface="Avenir"/>
              <a:buChar char="●"/>
            </a:pPr>
            <a:r>
              <a:rPr lang="en-US" dirty="0">
                <a:latin typeface="Avenir"/>
                <a:cs typeface="Poppins"/>
                <a:sym typeface="Avenir"/>
              </a:rPr>
              <a:t>Augmented</a:t>
            </a:r>
            <a:r>
              <a:rPr lang="en-US" dirty="0">
                <a:latin typeface="Avenir"/>
                <a:ea typeface="Avenir"/>
                <a:cs typeface="Avenir"/>
                <a:sym typeface="Avenir"/>
              </a:rPr>
              <a:t> reality experiences </a:t>
            </a:r>
            <a:endParaRPr lang="en-US" dirty="0">
              <a:latin typeface="Avenir"/>
              <a:ea typeface="Avenir"/>
              <a:cs typeface="Avenir"/>
            </a:endParaRPr>
          </a:p>
          <a:p>
            <a:pPr marL="457200" lvl="0" indent="-304800">
              <a:buClr>
                <a:srgbClr val="E43794"/>
              </a:buClr>
              <a:buSzPts val="1200"/>
              <a:buFont typeface="Avenir"/>
              <a:buChar char="●"/>
            </a:pPr>
            <a:r>
              <a:rPr lang="en-US" dirty="0">
                <a:latin typeface="Avenir"/>
                <a:ea typeface="Avenir"/>
                <a:cs typeface="Avenir"/>
                <a:sym typeface="Avenir"/>
              </a:rPr>
              <a:t>Videogames</a:t>
            </a:r>
          </a:p>
          <a:p>
            <a:pPr marL="457200" lvl="0" indent="-304800">
              <a:buClr>
                <a:srgbClr val="E43794"/>
              </a:buClr>
              <a:buSzPts val="1200"/>
              <a:buFont typeface="Avenir"/>
              <a:buChar char="●"/>
            </a:pPr>
            <a:r>
              <a:rPr lang="en-US" dirty="0">
                <a:latin typeface="Avenir"/>
                <a:ea typeface="Avenir"/>
                <a:cs typeface="Avenir"/>
                <a:sym typeface="Avenir"/>
              </a:rPr>
              <a:t>Bookshop e-commerce</a:t>
            </a:r>
          </a:p>
          <a:p>
            <a:pPr lvl="0"/>
            <a:endParaRPr lang="en-US" sz="1800" dirty="0">
              <a:latin typeface="Avenir"/>
              <a:ea typeface="Avenir"/>
              <a:cs typeface="Avenir"/>
              <a:sym typeface="Avenir"/>
            </a:endParaRPr>
          </a:p>
          <a:p>
            <a:pPr lvl="0">
              <a:buClr>
                <a:schemeClr val="dk1"/>
              </a:buClr>
              <a:buSzPts val="1100"/>
            </a:pPr>
            <a:endParaRPr lang="en-US" sz="1800" dirty="0">
              <a:latin typeface="Avenir"/>
              <a:ea typeface="Avenir"/>
              <a:cs typeface="Avenir"/>
              <a:sym typeface="Avenir"/>
            </a:endParaRPr>
          </a:p>
          <a:p>
            <a:endParaRPr lang="el-GR" sz="1800" dirty="0"/>
          </a:p>
        </p:txBody>
      </p:sp>
      <p:pic>
        <p:nvPicPr>
          <p:cNvPr id="7" name="Picture Placeholder 6">
            <a:extLst>
              <a:ext uri="{FF2B5EF4-FFF2-40B4-BE49-F238E27FC236}">
                <a16:creationId xmlns:a16="http://schemas.microsoft.com/office/drawing/2014/main" id="{02149F5A-163A-4FF7-8953-BDC4CF1E005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607" r="18607"/>
          <a:stretch>
            <a:fillRect/>
          </a:stretch>
        </p:blipFill>
        <p:spPr/>
      </p:pic>
    </p:spTree>
    <p:extLst>
      <p:ext uri="{BB962C8B-B14F-4D97-AF65-F5344CB8AC3E}">
        <p14:creationId xmlns:p14="http://schemas.microsoft.com/office/powerpoint/2010/main" val="62719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F7186DB-9EB2-4803-A528-E6477334487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855" r="17855"/>
          <a:stretch>
            <a:fillRect/>
          </a:stretch>
        </p:blipFill>
        <p:spPr/>
      </p:pic>
      <p:sp>
        <p:nvSpPr>
          <p:cNvPr id="5" name="Text Placeholder 3">
            <a:extLst>
              <a:ext uri="{FF2B5EF4-FFF2-40B4-BE49-F238E27FC236}">
                <a16:creationId xmlns:a16="http://schemas.microsoft.com/office/drawing/2014/main" id="{A7175A83-C785-4A7F-B140-D909DAD26292}"/>
              </a:ext>
            </a:extLst>
          </p:cNvPr>
          <p:cNvSpPr txBox="1">
            <a:spLocks/>
          </p:cNvSpPr>
          <p:nvPr/>
        </p:nvSpPr>
        <p:spPr>
          <a:xfrm>
            <a:off x="558646" y="463433"/>
            <a:ext cx="5994943" cy="458105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dk1"/>
              </a:buClr>
              <a:buSzPts val="1100"/>
            </a:pPr>
            <a:r>
              <a:rPr lang="en-US" sz="3600" b="1" dirty="0">
                <a:solidFill>
                  <a:srgbClr val="E43794"/>
                </a:solidFill>
              </a:rPr>
              <a:t>The main digital solutions</a:t>
            </a:r>
            <a:endParaRPr lang="sl-SI" sz="3600" b="1" dirty="0">
              <a:latin typeface="Avenir"/>
              <a:ea typeface="Avenir"/>
              <a:cs typeface="Avenir"/>
              <a:sym typeface="Avenir"/>
            </a:endParaRPr>
          </a:p>
          <a:p>
            <a:pPr lvl="0">
              <a:buClr>
                <a:schemeClr val="dk1"/>
              </a:buClr>
              <a:buSzPts val="1100"/>
            </a:pPr>
            <a:endParaRPr lang="en-US" dirty="0">
              <a:latin typeface="Avenir"/>
              <a:ea typeface="Avenir"/>
              <a:cs typeface="Avenir"/>
              <a:sym typeface="Avenir"/>
            </a:endParaRPr>
          </a:p>
          <a:p>
            <a:pPr lvl="0">
              <a:buClr>
                <a:schemeClr val="dk1"/>
              </a:buClr>
              <a:buSzPts val="1100"/>
            </a:pPr>
            <a:r>
              <a:rPr lang="en-US" b="1" dirty="0">
                <a:latin typeface="Avenir"/>
                <a:ea typeface="Avenir"/>
                <a:cs typeface="Avenir"/>
                <a:sym typeface="Avenir"/>
              </a:rPr>
              <a:t>Onsite: </a:t>
            </a:r>
          </a:p>
          <a:p>
            <a:pPr marL="457200" lvl="0" indent="-304800">
              <a:spcBef>
                <a:spcPts val="1000"/>
              </a:spcBef>
              <a:buClr>
                <a:srgbClr val="E43794"/>
              </a:buClr>
              <a:buSzPts val="1200"/>
              <a:buFont typeface="Avenir"/>
              <a:buChar char="●"/>
            </a:pPr>
            <a:r>
              <a:rPr lang="en-US" dirty="0">
                <a:latin typeface="Avenir"/>
                <a:ea typeface="Avenir"/>
                <a:cs typeface="Avenir"/>
                <a:sym typeface="Avenir"/>
              </a:rPr>
              <a:t>QR code and beacon technology</a:t>
            </a:r>
          </a:p>
          <a:p>
            <a:pPr marL="457200" lvl="0" indent="-304800">
              <a:buClr>
                <a:srgbClr val="E43794"/>
              </a:buClr>
              <a:buSzPts val="1200"/>
              <a:buFont typeface="Avenir"/>
              <a:buChar char="●"/>
            </a:pPr>
            <a:r>
              <a:rPr lang="en-US" dirty="0">
                <a:latin typeface="Avenir"/>
                <a:ea typeface="Avenir"/>
                <a:cs typeface="Avenir"/>
                <a:sym typeface="Avenir"/>
              </a:rPr>
              <a:t>Touch screens </a:t>
            </a:r>
          </a:p>
          <a:p>
            <a:pPr marL="457200" lvl="0" indent="-304800">
              <a:buClr>
                <a:srgbClr val="E43794"/>
              </a:buClr>
              <a:buSzPts val="1200"/>
              <a:buFont typeface="Avenir"/>
              <a:buChar char="●"/>
            </a:pPr>
            <a:r>
              <a:rPr lang="en-US" dirty="0" err="1">
                <a:latin typeface="Avenir"/>
                <a:ea typeface="Avenir"/>
                <a:cs typeface="Avenir"/>
                <a:sym typeface="Avenir"/>
              </a:rPr>
              <a:t>Audioguides</a:t>
            </a:r>
            <a:endParaRPr lang="en-US" dirty="0">
              <a:latin typeface="Avenir"/>
              <a:ea typeface="Avenir"/>
              <a:cs typeface="Avenir"/>
              <a:sym typeface="Avenir"/>
            </a:endParaRPr>
          </a:p>
          <a:p>
            <a:pPr lvl="0"/>
            <a:endParaRPr lang="en-US" dirty="0">
              <a:latin typeface="Avenir"/>
              <a:ea typeface="Avenir"/>
              <a:cs typeface="Avenir"/>
              <a:sym typeface="Avenir"/>
            </a:endParaRPr>
          </a:p>
          <a:p>
            <a:pPr lvl="0">
              <a:buClr>
                <a:schemeClr val="dk1"/>
              </a:buClr>
              <a:buSzPts val="1100"/>
            </a:pPr>
            <a:r>
              <a:rPr lang="en-US" dirty="0">
                <a:latin typeface="Avenir"/>
                <a:ea typeface="Avenir"/>
                <a:cs typeface="Avenir"/>
                <a:sym typeface="Avenir"/>
              </a:rPr>
              <a:t>Moreover, smartphone applications and chatbots often feature digital contents to be enjoyed</a:t>
            </a:r>
            <a:r>
              <a:rPr lang="sl-SI" dirty="0">
                <a:latin typeface="Avenir"/>
                <a:ea typeface="Avenir"/>
                <a:cs typeface="Avenir"/>
                <a:sym typeface="Avenir"/>
              </a:rPr>
              <a:t>,</a:t>
            </a:r>
            <a:r>
              <a:rPr lang="en-US" dirty="0">
                <a:latin typeface="Avenir"/>
                <a:ea typeface="Avenir"/>
                <a:cs typeface="Avenir"/>
                <a:sym typeface="Avenir"/>
              </a:rPr>
              <a:t> both online and onsite. </a:t>
            </a:r>
          </a:p>
          <a:p>
            <a:pPr lvl="0">
              <a:buClr>
                <a:schemeClr val="dk1"/>
              </a:buClr>
              <a:buSzPts val="1100"/>
            </a:pPr>
            <a:endParaRPr lang="en-US" dirty="0">
              <a:latin typeface="Avenir"/>
              <a:ea typeface="Avenir"/>
              <a:cs typeface="Avenir"/>
              <a:sym typeface="Avenir"/>
            </a:endParaRPr>
          </a:p>
          <a:p>
            <a:pPr lvl="0">
              <a:buClr>
                <a:schemeClr val="dk1"/>
              </a:buClr>
              <a:buSzPts val="1100"/>
            </a:pPr>
            <a:r>
              <a:rPr lang="en-US" dirty="0">
                <a:latin typeface="Avenir"/>
                <a:ea typeface="Avenir"/>
                <a:cs typeface="Avenir"/>
                <a:sym typeface="Avenir"/>
              </a:rPr>
              <a:t>Find out more about some key low-cost tools in the </a:t>
            </a:r>
            <a:r>
              <a:rPr lang="en-US" dirty="0" err="1">
                <a:latin typeface="Avenir"/>
                <a:ea typeface="Avenir"/>
                <a:cs typeface="Avenir"/>
                <a:sym typeface="Avenir"/>
              </a:rPr>
              <a:t>Insites</a:t>
            </a:r>
            <a:r>
              <a:rPr lang="en-US" dirty="0">
                <a:latin typeface="Avenir"/>
                <a:ea typeface="Avenir"/>
                <a:cs typeface="Avenir"/>
                <a:sym typeface="Avenir"/>
              </a:rPr>
              <a:t> Digital Toolkit on the website: </a:t>
            </a:r>
            <a:r>
              <a:rPr lang="en-US" dirty="0">
                <a:latin typeface="Avenir"/>
                <a:ea typeface="Avenir"/>
                <a:cs typeface="Avenir"/>
                <a:sym typeface="Avenir"/>
                <a:hlinkClick r:id="rId3"/>
              </a:rPr>
              <a:t>https://www.insitesproject.eu/</a:t>
            </a:r>
            <a:endParaRPr lang="en-US" dirty="0">
              <a:latin typeface="Avenir"/>
              <a:ea typeface="Avenir"/>
              <a:cs typeface="Avenir"/>
              <a:sym typeface="Avenir"/>
            </a:endParaRPr>
          </a:p>
          <a:p>
            <a:pPr lvl="0">
              <a:buClr>
                <a:schemeClr val="dk1"/>
              </a:buClr>
              <a:buSzPts val="1100"/>
            </a:pPr>
            <a:endParaRPr lang="en-US" dirty="0">
              <a:latin typeface="Avenir"/>
              <a:ea typeface="Avenir"/>
              <a:cs typeface="Avenir"/>
              <a:sym typeface="Avenir"/>
            </a:endParaRPr>
          </a:p>
          <a:p>
            <a:endParaRPr lang="el-GR" sz="1800" dirty="0"/>
          </a:p>
        </p:txBody>
      </p:sp>
    </p:spTree>
    <p:extLst>
      <p:ext uri="{BB962C8B-B14F-4D97-AF65-F5344CB8AC3E}">
        <p14:creationId xmlns:p14="http://schemas.microsoft.com/office/powerpoint/2010/main" val="187712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693298" y="4589672"/>
            <a:ext cx="7330024" cy="672794"/>
          </a:xfrm>
        </p:spPr>
        <p:txBody>
          <a:bodyPr/>
          <a:lstStyle/>
          <a:p>
            <a:pPr lvl="0">
              <a:spcBef>
                <a:spcPts val="0"/>
              </a:spcBef>
            </a:pPr>
            <a:r>
              <a:rPr lang="en-US" sz="4000" dirty="0">
                <a:latin typeface="Avenir"/>
                <a:ea typeface="Avenir"/>
                <a:cs typeface="Avenir"/>
                <a:sym typeface="Avenir"/>
              </a:rPr>
              <a:t>Case studies and useful tools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12917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t>Get Inspired…</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The National Archaeological Museum of Taranto, Italy</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393712"/>
            <a:ext cx="8366610" cy="20366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Avenir Book" panose="02000503020000020003" pitchFamily="2" charset="0"/>
              </a:rPr>
              <a:t>The National Archaeological Museum of Taranto (</a:t>
            </a:r>
            <a:r>
              <a:rPr lang="en-US" sz="2400" dirty="0" err="1">
                <a:solidFill>
                  <a:schemeClr val="bg1">
                    <a:lumMod val="50000"/>
                  </a:schemeClr>
                </a:solidFill>
                <a:latin typeface="Avenir Book" panose="02000503020000020003" pitchFamily="2" charset="0"/>
              </a:rPr>
              <a:t>MArTA</a:t>
            </a:r>
            <a:r>
              <a:rPr lang="en-US" sz="2400" dirty="0">
                <a:solidFill>
                  <a:schemeClr val="bg1">
                    <a:lumMod val="50000"/>
                  </a:schemeClr>
                </a:solidFill>
                <a:latin typeface="Avenir Book" panose="02000503020000020003" pitchFamily="2" charset="0"/>
              </a:rPr>
              <a:t>) exhibits one of the largest collections of artifacts from the Magna Graecia Era and constantly innovates its offering through new technologies. The </a:t>
            </a:r>
            <a:r>
              <a:rPr lang="en-US" sz="2400" dirty="0" err="1">
                <a:solidFill>
                  <a:schemeClr val="bg1">
                    <a:lumMod val="50000"/>
                  </a:schemeClr>
                </a:solidFill>
                <a:latin typeface="Avenir Book" panose="02000503020000020003" pitchFamily="2" charset="0"/>
              </a:rPr>
              <a:t>MArTA</a:t>
            </a:r>
            <a:r>
              <a:rPr lang="en-US" sz="2400" dirty="0">
                <a:solidFill>
                  <a:schemeClr val="bg1">
                    <a:lumMod val="50000"/>
                  </a:schemeClr>
                </a:solidFill>
                <a:latin typeface="Avenir Book" panose="02000503020000020003" pitchFamily="2" charset="0"/>
              </a:rPr>
              <a:t> has created in its spaces a </a:t>
            </a:r>
            <a:r>
              <a:rPr lang="en-US" sz="2400" dirty="0" err="1">
                <a:solidFill>
                  <a:schemeClr val="bg1">
                    <a:lumMod val="50000"/>
                  </a:schemeClr>
                </a:solidFill>
                <a:latin typeface="Avenir Book" panose="02000503020000020003" pitchFamily="2" charset="0"/>
              </a:rPr>
              <a:t>fablab</a:t>
            </a:r>
            <a:r>
              <a:rPr lang="en-US" sz="2400" dirty="0">
                <a:solidFill>
                  <a:schemeClr val="bg1">
                    <a:lumMod val="50000"/>
                  </a:schemeClr>
                </a:solidFill>
                <a:latin typeface="Avenir Book" panose="02000503020000020003" pitchFamily="2" charset="0"/>
              </a:rPr>
              <a:t>, a digital craftsmanship laboratory, it has launched Past for future, a 2D narrative videogame-related to the museum’s collection, it has launched a 3D Virtual, finally launched a project that uses Li-Fi technology and light waves to provide visitors with interactive multimedia contents during their visit. The museum also organizes a series of web meetings shared on the museum’s </a:t>
            </a:r>
            <a:r>
              <a:rPr lang="en-US" sz="2400" dirty="0" err="1">
                <a:solidFill>
                  <a:schemeClr val="bg1">
                    <a:lumMod val="50000"/>
                  </a:schemeClr>
                </a:solidFill>
                <a:latin typeface="Avenir Book" panose="02000503020000020003" pitchFamily="2" charset="0"/>
              </a:rPr>
              <a:t>Youtube</a:t>
            </a:r>
            <a:r>
              <a:rPr lang="en-US" sz="2400" dirty="0">
                <a:solidFill>
                  <a:schemeClr val="bg1">
                    <a:lumMod val="50000"/>
                  </a:schemeClr>
                </a:solidFill>
                <a:latin typeface="Avenir Book" panose="02000503020000020003" pitchFamily="2" charset="0"/>
              </a:rPr>
              <a:t> and Facebook accounts to reach a wider audience. </a:t>
            </a:r>
          </a:p>
          <a:p>
            <a:pPr>
              <a:buClr>
                <a:schemeClr val="dk1"/>
              </a:buClr>
              <a:buSzPts val="1100"/>
            </a:pPr>
            <a:endParaRPr lang="en-US" sz="2400" dirty="0">
              <a:solidFill>
                <a:schemeClr val="bg1">
                  <a:lumMod val="50000"/>
                </a:schemeClr>
              </a:solidFill>
              <a:latin typeface="Avenir Book" panose="02000503020000020003" pitchFamily="2" charset="0"/>
            </a:endParaRPr>
          </a:p>
        </p:txBody>
      </p:sp>
      <p:pic>
        <p:nvPicPr>
          <p:cNvPr id="10" name="Google Shape;624;p55">
            <a:extLst>
              <a:ext uri="{FF2B5EF4-FFF2-40B4-BE49-F238E27FC236}">
                <a16:creationId xmlns:a16="http://schemas.microsoft.com/office/drawing/2014/main" id="{EADB95C8-B9BC-9E4A-970D-13350B99F23C}"/>
              </a:ext>
            </a:extLst>
          </p:cNvPr>
          <p:cNvPicPr preferRelativeResize="0"/>
          <p:nvPr/>
        </p:nvPicPr>
        <p:blipFill rotWithShape="1">
          <a:blip r:embed="rId2" cstate="print">
            <a:alphaModFix/>
          </a:blip>
          <a:srcRect l="16068" t="1700" r="16075" b="1690"/>
          <a:stretch/>
        </p:blipFill>
        <p:spPr>
          <a:xfrm>
            <a:off x="9005377" y="2542323"/>
            <a:ext cx="2852134" cy="2852134"/>
          </a:xfrm>
          <a:prstGeom prst="ellipse">
            <a:avLst/>
          </a:prstGeom>
          <a:noFill/>
          <a:ln>
            <a:noFill/>
          </a:ln>
        </p:spPr>
      </p:pic>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t>Get Inspired…</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The Ochre Atelier at the Tate Modern, UK</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Avenir Book" panose="02000503020000020003" pitchFamily="2" charset="0"/>
              </a:rPr>
              <a:t>As part of an exhibition on Modigliani, the Tate Modern created the Modigliani VR: The Ochre Atelier experience through which visitors can immerse themselves in a virtual reality recreation of Modigliani’s studio, a previously undocumented space that has been brought back to life through research and technology. The creation of this immersive experience was made possible by the collaboration of multiple teams at Tate (including AV, Conservation, Curatorial, and Digital), artists, designers, developers and producers at Preloaded, and researchers from the </a:t>
            </a:r>
            <a:r>
              <a:rPr lang="en-US" sz="2400" dirty="0" err="1">
                <a:solidFill>
                  <a:schemeClr val="bg1">
                    <a:lumMod val="50000"/>
                  </a:schemeClr>
                </a:solidFill>
                <a:latin typeface="Avenir Book" panose="02000503020000020003" pitchFamily="2" charset="0"/>
              </a:rPr>
              <a:t>Museu</a:t>
            </a:r>
            <a:r>
              <a:rPr lang="en-US" sz="2400" dirty="0">
                <a:solidFill>
                  <a:schemeClr val="bg1">
                    <a:lumMod val="50000"/>
                  </a:schemeClr>
                </a:solidFill>
                <a:latin typeface="Avenir Book" panose="02000503020000020003" pitchFamily="2" charset="0"/>
              </a:rPr>
              <a:t> de </a:t>
            </a:r>
            <a:r>
              <a:rPr lang="en-US" sz="2400" dirty="0" err="1">
                <a:solidFill>
                  <a:schemeClr val="bg1">
                    <a:lumMod val="50000"/>
                  </a:schemeClr>
                </a:solidFill>
                <a:latin typeface="Avenir Book" panose="02000503020000020003" pitchFamily="2" charset="0"/>
              </a:rPr>
              <a:t>Arte</a:t>
            </a:r>
            <a:r>
              <a:rPr lang="en-US" sz="2400" dirty="0">
                <a:solidFill>
                  <a:schemeClr val="bg1">
                    <a:lumMod val="50000"/>
                  </a:schemeClr>
                </a:solidFill>
                <a:latin typeface="Avenir Book" panose="02000503020000020003" pitchFamily="2" charset="0"/>
              </a:rPr>
              <a:t> </a:t>
            </a:r>
            <a:r>
              <a:rPr lang="en-US" sz="2400" dirty="0" err="1">
                <a:solidFill>
                  <a:schemeClr val="bg1">
                    <a:lumMod val="50000"/>
                  </a:schemeClr>
                </a:solidFill>
                <a:latin typeface="Avenir Book" panose="02000503020000020003" pitchFamily="2" charset="0"/>
              </a:rPr>
              <a:t>Contemporanea</a:t>
            </a:r>
            <a:r>
              <a:rPr lang="en-US" sz="2400" dirty="0">
                <a:solidFill>
                  <a:schemeClr val="bg1">
                    <a:lumMod val="50000"/>
                  </a:schemeClr>
                </a:solidFill>
                <a:latin typeface="Avenir Book" panose="02000503020000020003" pitchFamily="2" charset="0"/>
              </a:rPr>
              <a:t> de </a:t>
            </a:r>
            <a:r>
              <a:rPr lang="en-US" sz="2400" dirty="0" err="1">
                <a:solidFill>
                  <a:schemeClr val="bg1">
                    <a:lumMod val="50000"/>
                  </a:schemeClr>
                </a:solidFill>
                <a:latin typeface="Avenir Book" panose="02000503020000020003" pitchFamily="2" charset="0"/>
              </a:rPr>
              <a:t>Universidade</a:t>
            </a:r>
            <a:r>
              <a:rPr lang="en-US" sz="2400" dirty="0">
                <a:solidFill>
                  <a:schemeClr val="bg1">
                    <a:lumMod val="50000"/>
                  </a:schemeClr>
                </a:solidFill>
                <a:latin typeface="Avenir Book" panose="02000503020000020003" pitchFamily="2" charset="0"/>
              </a:rPr>
              <a:t> de São Paulo and The Metropolitan Museum of Art. </a:t>
            </a:r>
          </a:p>
          <a:p>
            <a:pPr>
              <a:buClr>
                <a:schemeClr val="dk1"/>
              </a:buClr>
              <a:buSzPts val="1100"/>
            </a:pPr>
            <a:endParaRPr lang="en-US" sz="2400" dirty="0">
              <a:solidFill>
                <a:schemeClr val="bg1">
                  <a:lumMod val="50000"/>
                </a:schemeClr>
              </a:solidFill>
              <a:latin typeface="Avenir Book" panose="02000503020000020003" pitchFamily="2" charset="0"/>
            </a:endParaRPr>
          </a:p>
          <a:p>
            <a:pPr>
              <a:buClr>
                <a:schemeClr val="dk1"/>
              </a:buClr>
              <a:buSzPts val="1100"/>
            </a:pPr>
            <a:endParaRPr lang="en-US" sz="2400" dirty="0">
              <a:solidFill>
                <a:schemeClr val="bg1">
                  <a:lumMod val="50000"/>
                </a:schemeClr>
              </a:solidFill>
              <a:latin typeface="Avenir Book" panose="02000503020000020003" pitchFamily="2" charset="0"/>
            </a:endParaRPr>
          </a:p>
        </p:txBody>
      </p:sp>
      <p:pic>
        <p:nvPicPr>
          <p:cNvPr id="7" name="Google Shape;625;p55">
            <a:extLst>
              <a:ext uri="{FF2B5EF4-FFF2-40B4-BE49-F238E27FC236}">
                <a16:creationId xmlns:a16="http://schemas.microsoft.com/office/drawing/2014/main" id="{8FFCE54F-1CD9-A44F-A6F1-0715B06EA6DD}"/>
              </a:ext>
            </a:extLst>
          </p:cNvPr>
          <p:cNvPicPr preferRelativeResize="0"/>
          <p:nvPr/>
        </p:nvPicPr>
        <p:blipFill rotWithShape="1">
          <a:blip r:embed="rId2" cstate="print">
            <a:alphaModFix/>
          </a:blip>
          <a:srcRect l="13657" r="7806"/>
          <a:stretch/>
        </p:blipFill>
        <p:spPr>
          <a:xfrm>
            <a:off x="9005793" y="2408740"/>
            <a:ext cx="2707520" cy="2707520"/>
          </a:xfrm>
          <a:prstGeom prst="ellipse">
            <a:avLst/>
          </a:prstGeom>
          <a:noFill/>
          <a:ln>
            <a:noFill/>
          </a:ln>
        </p:spPr>
      </p:pic>
      <p:sp>
        <p:nvSpPr>
          <p:cNvPr id="8" name="Google Shape;630;p55">
            <a:extLst>
              <a:ext uri="{FF2B5EF4-FFF2-40B4-BE49-F238E27FC236}">
                <a16:creationId xmlns:a16="http://schemas.microsoft.com/office/drawing/2014/main" id="{EF780008-6D69-E24E-AB3C-6400EFAE1E3C}"/>
              </a:ext>
            </a:extLst>
          </p:cNvPr>
          <p:cNvSpPr txBox="1"/>
          <p:nvPr/>
        </p:nvSpPr>
        <p:spPr>
          <a:xfrm>
            <a:off x="9771253" y="5286986"/>
            <a:ext cx="1176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hlink"/>
                </a:solidFill>
                <a:latin typeface="Avenir"/>
                <a:ea typeface="Avenir"/>
                <a:cs typeface="Avenir"/>
                <a:sym typeface="Avenir"/>
                <a:hlinkClick r:id="rId3"/>
              </a:rPr>
              <a:t>Preloaded</a:t>
            </a:r>
            <a:r>
              <a:rPr lang="en-US" sz="900" dirty="0">
                <a:solidFill>
                  <a:schemeClr val="dk1"/>
                </a:solidFill>
                <a:latin typeface="Avenir"/>
                <a:ea typeface="Avenir"/>
                <a:cs typeface="Avenir"/>
                <a:sym typeface="Avenir"/>
              </a:rPr>
              <a:t> </a:t>
            </a:r>
            <a:endParaRPr sz="900" dirty="0">
              <a:latin typeface="Avenir"/>
              <a:ea typeface="Avenir"/>
              <a:cs typeface="Avenir"/>
              <a:sym typeface="Avenir"/>
            </a:endParaRPr>
          </a:p>
        </p:txBody>
      </p:sp>
    </p:spTree>
    <p:extLst>
      <p:ext uri="{BB962C8B-B14F-4D97-AF65-F5344CB8AC3E}">
        <p14:creationId xmlns:p14="http://schemas.microsoft.com/office/powerpoint/2010/main" val="231373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t>Get Inspired…</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541231" y="1073028"/>
            <a:ext cx="11650769"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The Baden State Museum at Karlsruhe Palace, Germany</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958083"/>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541230" y="2044513"/>
            <a:ext cx="8743683" cy="20173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buClr>
                <a:schemeClr val="dk1"/>
              </a:buClr>
              <a:buSzPts val="1100"/>
            </a:pPr>
            <a:r>
              <a:rPr lang="en-US" sz="2400" dirty="0">
                <a:solidFill>
                  <a:srgbClr val="7F7F7F"/>
                </a:solidFill>
                <a:latin typeface="Avenir"/>
                <a:ea typeface="Avenir"/>
                <a:cs typeface="Avenir"/>
                <a:sym typeface="Avenir"/>
              </a:rPr>
              <a:t>The Baden State Museum is a major museum for cultural history in Germany that is reinventing itself by creating user-centered experiences that combine analog and digital elements to create a space for dialogue and debate. The museum is redefining its visitors as “active users” that can interact with the institution through an online account (paying a yearly subscription) and have access to extra content. Moreover, the museum has recently created an app to respond to the visitors’ need to engage with its collection that “matches” them with the museums’ artifacts through a swipe-right-or-left feature similar to one of the dating apps. Once matched, visitors can start a conversation with the objects (thanks to the use of chatbot technology) and organize a physical meet-up at the museum.</a:t>
            </a:r>
          </a:p>
        </p:txBody>
      </p:sp>
      <p:sp>
        <p:nvSpPr>
          <p:cNvPr id="10" name="Google Shape;630;p55">
            <a:extLst>
              <a:ext uri="{FF2B5EF4-FFF2-40B4-BE49-F238E27FC236}">
                <a16:creationId xmlns:a16="http://schemas.microsoft.com/office/drawing/2014/main" id="{2AFF364D-6421-2040-9CB2-B42F181E5D0C}"/>
              </a:ext>
            </a:extLst>
          </p:cNvPr>
          <p:cNvSpPr txBox="1"/>
          <p:nvPr/>
        </p:nvSpPr>
        <p:spPr>
          <a:xfrm>
            <a:off x="9746831" y="5146901"/>
            <a:ext cx="1828800" cy="461635"/>
          </a:xfrm>
          <a:prstGeom prst="rect">
            <a:avLst/>
          </a:prstGeom>
          <a:noFill/>
          <a:ln>
            <a:noFill/>
          </a:ln>
        </p:spPr>
        <p:txBody>
          <a:bodyPr spcFirstLastPara="1" wrap="square" lIns="91425" tIns="91425" rIns="91425" bIns="91425" anchor="t" anchorCtr="0">
            <a:spAutoFit/>
          </a:bodyPr>
          <a:lstStyle/>
          <a:p>
            <a:pPr lvl="0" algn="ctr"/>
            <a:r>
              <a:rPr lang="de-DE" sz="900" dirty="0">
                <a:solidFill>
                  <a:schemeClr val="dk1"/>
                </a:solidFill>
                <a:latin typeface="Avenir"/>
                <a:ea typeface="Avenir"/>
                <a:cs typeface="Avenir"/>
                <a:sym typeface="Avenir"/>
              </a:rPr>
              <a:t>Credits Christiane Lindner, </a:t>
            </a:r>
          </a:p>
          <a:p>
            <a:pPr lvl="0" algn="ctr"/>
            <a:r>
              <a:rPr lang="de-DE" sz="900" dirty="0">
                <a:solidFill>
                  <a:schemeClr val="dk1"/>
                </a:solidFill>
                <a:latin typeface="Avenir"/>
                <a:ea typeface="Avenir"/>
                <a:cs typeface="Avenir"/>
                <a:sym typeface="Avenir"/>
              </a:rPr>
              <a:t>© Badisches Landesmuseum</a:t>
            </a:r>
            <a:endParaRPr lang="de-DE" sz="900" dirty="0">
              <a:latin typeface="Avenir"/>
              <a:ea typeface="Avenir"/>
              <a:cs typeface="Avenir"/>
              <a:sym typeface="Avenir"/>
            </a:endParaRPr>
          </a:p>
        </p:txBody>
      </p:sp>
      <p:pic>
        <p:nvPicPr>
          <p:cNvPr id="11" name="Google Shape;626;p55">
            <a:extLst>
              <a:ext uri="{FF2B5EF4-FFF2-40B4-BE49-F238E27FC236}">
                <a16:creationId xmlns:a16="http://schemas.microsoft.com/office/drawing/2014/main" id="{99A2BFE9-5A40-E247-8F72-51DB391CB2FD}"/>
              </a:ext>
            </a:extLst>
          </p:cNvPr>
          <p:cNvPicPr preferRelativeResize="0"/>
          <p:nvPr/>
        </p:nvPicPr>
        <p:blipFill rotWithShape="1">
          <a:blip r:embed="rId2" cstate="print">
            <a:alphaModFix/>
          </a:blip>
          <a:srcRect l="28411" t="3410" r="28411" b="19243"/>
          <a:stretch/>
        </p:blipFill>
        <p:spPr>
          <a:xfrm>
            <a:off x="9347456" y="2306232"/>
            <a:ext cx="2627550" cy="2695647"/>
          </a:xfrm>
          <a:prstGeom prst="ellipse">
            <a:avLst/>
          </a:prstGeom>
          <a:noFill/>
          <a:ln>
            <a:noFill/>
          </a:ln>
        </p:spPr>
      </p:pic>
    </p:spTree>
    <p:extLst>
      <p:ext uri="{BB962C8B-B14F-4D97-AF65-F5344CB8AC3E}">
        <p14:creationId xmlns:p14="http://schemas.microsoft.com/office/powerpoint/2010/main" val="30209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t>Get Inspired…</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Atelier des </a:t>
            </a:r>
            <a:r>
              <a:rPr lang="en-US" sz="3600" b="1" dirty="0" err="1">
                <a:solidFill>
                  <a:srgbClr val="E43794"/>
                </a:solidFill>
                <a:latin typeface="Avenir"/>
              </a:rPr>
              <a:t>Lumieres</a:t>
            </a:r>
            <a:r>
              <a:rPr lang="en-US" sz="3600" b="1" dirty="0">
                <a:solidFill>
                  <a:srgbClr val="E43794"/>
                </a:solidFill>
                <a:latin typeface="Avenir"/>
              </a:rPr>
              <a:t>, Paris</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6" y="1937242"/>
            <a:ext cx="8480849"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Avenir Book" panose="02000503020000020003" pitchFamily="2" charset="0"/>
              </a:rPr>
              <a:t>After major renovations, the Atelier des </a:t>
            </a:r>
            <a:r>
              <a:rPr lang="en-US" sz="2400" dirty="0" err="1">
                <a:solidFill>
                  <a:schemeClr val="bg1">
                    <a:lumMod val="50000"/>
                  </a:schemeClr>
                </a:solidFill>
                <a:latin typeface="Avenir Book" panose="02000503020000020003" pitchFamily="2" charset="0"/>
              </a:rPr>
              <a:t>Lumieres</a:t>
            </a:r>
            <a:r>
              <a:rPr lang="en-US" sz="2400" dirty="0">
                <a:solidFill>
                  <a:schemeClr val="bg1">
                    <a:lumMod val="50000"/>
                  </a:schemeClr>
                </a:solidFill>
                <a:latin typeface="Avenir Book" panose="02000503020000020003" pitchFamily="2" charset="0"/>
              </a:rPr>
              <a:t> finally opened its doors to the public in 2018 and received 1.2 million visitors in the first year. Now each year, </a:t>
            </a:r>
            <a:r>
              <a:rPr lang="en-US" sz="2400" dirty="0" err="1">
                <a:solidFill>
                  <a:schemeClr val="bg1">
                    <a:lumMod val="50000"/>
                  </a:schemeClr>
                </a:solidFill>
                <a:latin typeface="Avenir Book" panose="02000503020000020003" pitchFamily="2" charset="0"/>
              </a:rPr>
              <a:t>Culturespaces</a:t>
            </a:r>
            <a:r>
              <a:rPr lang="en-US" sz="2400" dirty="0">
                <a:solidFill>
                  <a:schemeClr val="bg1">
                    <a:lumMod val="50000"/>
                  </a:schemeClr>
                </a:solidFill>
                <a:latin typeface="Avenir Book" panose="02000503020000020003" pitchFamily="2" charset="0"/>
              </a:rPr>
              <a:t> Foundation provides entertaining and interactive experiences to children with illnesses, disabilities, or social exclusion. The educational program entitled “Art </a:t>
            </a:r>
            <a:r>
              <a:rPr lang="en-US" sz="2400" dirty="0" err="1">
                <a:solidFill>
                  <a:schemeClr val="bg1">
                    <a:lumMod val="50000"/>
                  </a:schemeClr>
                </a:solidFill>
                <a:latin typeface="Avenir Book" panose="02000503020000020003" pitchFamily="2" charset="0"/>
              </a:rPr>
              <a:t>en</a:t>
            </a:r>
            <a:r>
              <a:rPr lang="en-US" sz="2400" dirty="0">
                <a:solidFill>
                  <a:schemeClr val="bg1">
                    <a:lumMod val="50000"/>
                  </a:schemeClr>
                </a:solidFill>
                <a:latin typeface="Avenir Book" panose="02000503020000020003" pitchFamily="2" charset="0"/>
              </a:rPr>
              <a:t> immersion” which is held in three immersive digital art centers (one of them is the Atelier des </a:t>
            </a:r>
            <a:r>
              <a:rPr lang="en-US" sz="2400" dirty="0" err="1">
                <a:solidFill>
                  <a:schemeClr val="bg1">
                    <a:lumMod val="50000"/>
                  </a:schemeClr>
                </a:solidFill>
                <a:latin typeface="Avenir Book" panose="02000503020000020003" pitchFamily="2" charset="0"/>
              </a:rPr>
              <a:t>Lumieres</a:t>
            </a:r>
            <a:r>
              <a:rPr lang="en-US" sz="2400" dirty="0">
                <a:solidFill>
                  <a:schemeClr val="bg1">
                    <a:lumMod val="50000"/>
                  </a:schemeClr>
                </a:solidFill>
                <a:latin typeface="Avenir Book" panose="02000503020000020003" pitchFamily="2" charset="0"/>
              </a:rPr>
              <a:t> in Paris) takes the children on an emotional and interactive journey with the help of Immersive digital technologies combined with the exceptional layout of each of the sites. This creates a highly unique experience of art discovery through digital media, which is suitable for younger audiences. </a:t>
            </a:r>
          </a:p>
        </p:txBody>
      </p:sp>
      <p:pic>
        <p:nvPicPr>
          <p:cNvPr id="10" name="Google Shape;646;p56">
            <a:extLst>
              <a:ext uri="{FF2B5EF4-FFF2-40B4-BE49-F238E27FC236}">
                <a16:creationId xmlns:a16="http://schemas.microsoft.com/office/drawing/2014/main" id="{DCAB3C76-79F5-894B-AEE4-AC484790BE21}"/>
              </a:ext>
            </a:extLst>
          </p:cNvPr>
          <p:cNvPicPr preferRelativeResize="0"/>
          <p:nvPr/>
        </p:nvPicPr>
        <p:blipFill rotWithShape="1">
          <a:blip r:embed="rId2" cstate="print">
            <a:alphaModFix/>
          </a:blip>
          <a:srcRect l="18620" r="16633" b="2931"/>
          <a:stretch/>
        </p:blipFill>
        <p:spPr>
          <a:xfrm>
            <a:off x="9279694" y="2521962"/>
            <a:ext cx="2665792" cy="2665792"/>
          </a:xfrm>
          <a:prstGeom prst="ellipse">
            <a:avLst/>
          </a:prstGeom>
          <a:noFill/>
          <a:ln>
            <a:noFill/>
          </a:ln>
        </p:spPr>
      </p:pic>
    </p:spTree>
    <p:extLst>
      <p:ext uri="{BB962C8B-B14F-4D97-AF65-F5344CB8AC3E}">
        <p14:creationId xmlns:p14="http://schemas.microsoft.com/office/powerpoint/2010/main" val="8446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B306F-28CB-4BA2-A0F3-A3F2F12C82DE}"/>
              </a:ext>
            </a:extLst>
          </p:cNvPr>
          <p:cNvSpPr>
            <a:spLocks noGrp="1"/>
          </p:cNvSpPr>
          <p:nvPr>
            <p:ph type="body" sz="quarter" idx="18"/>
          </p:nvPr>
        </p:nvSpPr>
        <p:spPr/>
        <p:txBody>
          <a:bodyPr/>
          <a:lstStyle/>
          <a:p>
            <a:r>
              <a:rPr lang="en-GB" sz="3600" b="1" dirty="0">
                <a:solidFill>
                  <a:schemeClr val="bg1"/>
                </a:solidFill>
              </a:rPr>
              <a:t>Learning Objectives</a:t>
            </a:r>
          </a:p>
          <a:p>
            <a:endParaRPr lang="en-US" dirty="0"/>
          </a:p>
        </p:txBody>
      </p:sp>
      <p:sp>
        <p:nvSpPr>
          <p:cNvPr id="3" name="Text Placeholder 2">
            <a:extLst>
              <a:ext uri="{FF2B5EF4-FFF2-40B4-BE49-F238E27FC236}">
                <a16:creationId xmlns:a16="http://schemas.microsoft.com/office/drawing/2014/main" id="{902A7F23-8D63-4B97-B991-0B0DD4F1C482}"/>
              </a:ext>
            </a:extLst>
          </p:cNvPr>
          <p:cNvSpPr>
            <a:spLocks noGrp="1"/>
          </p:cNvSpPr>
          <p:nvPr>
            <p:ph type="body" sz="quarter" idx="19"/>
          </p:nvPr>
        </p:nvSpPr>
        <p:spPr>
          <a:xfrm>
            <a:off x="567266" y="2122571"/>
            <a:ext cx="10685243" cy="3089090"/>
          </a:xfrm>
        </p:spPr>
        <p:txBody>
          <a:bodyPr numCol="1"/>
          <a:lstStyle/>
          <a:p>
            <a:pPr>
              <a:lnSpc>
                <a:spcPct val="115000"/>
              </a:lnSpc>
            </a:pPr>
            <a:r>
              <a:rPr lang="en-GB" sz="2800" dirty="0">
                <a:solidFill>
                  <a:schemeClr val="tx1">
                    <a:lumMod val="50000"/>
                    <a:lumOff val="50000"/>
                  </a:schemeClr>
                </a:solidFill>
                <a:latin typeface="Avenir" panose="02000503020000020003"/>
                <a:ea typeface="Helvetica Neue"/>
                <a:cs typeface="Helvetica Neue"/>
              </a:rPr>
              <a:t>When you have completed this module you will be able to:</a:t>
            </a:r>
          </a:p>
          <a:p>
            <a:pPr>
              <a:lnSpc>
                <a:spcPct val="115000"/>
              </a:lnSpc>
            </a:pPr>
            <a:endParaRPr lang="en-GB" sz="1400" dirty="0">
              <a:solidFill>
                <a:schemeClr val="tx1">
                  <a:lumMod val="50000"/>
                  <a:lumOff val="50000"/>
                </a:schemeClr>
              </a:solidFill>
              <a:latin typeface="Avenir" panose="02000503020000020003"/>
              <a:ea typeface="Helvetica Neue"/>
              <a:cs typeface="Helvetica Neue"/>
            </a:endParaRPr>
          </a:p>
          <a:p>
            <a:pPr marL="342900" indent="-342900">
              <a:lnSpc>
                <a:spcPct val="115000"/>
              </a:lnSpc>
              <a:buFont typeface="Arial" panose="020B0604020202020204" pitchFamily="34" charset="0"/>
              <a:buChar char="•"/>
            </a:pPr>
            <a:r>
              <a:rPr lang="en-GB" sz="2800" dirty="0">
                <a:solidFill>
                  <a:schemeClr val="tx1">
                    <a:lumMod val="50000"/>
                    <a:lumOff val="50000"/>
                  </a:schemeClr>
                </a:solidFill>
                <a:latin typeface="Avenir" panose="02000503020000020003"/>
                <a:ea typeface="Helvetica Neue"/>
                <a:cs typeface="Helvetica Neue"/>
              </a:rPr>
              <a:t>Define </a:t>
            </a:r>
            <a:r>
              <a:rPr lang="en-GB" sz="2800" dirty="0">
                <a:solidFill>
                  <a:schemeClr val="tx1">
                    <a:lumMod val="50000"/>
                    <a:lumOff val="50000"/>
                  </a:schemeClr>
                </a:solidFill>
                <a:effectLst/>
                <a:latin typeface="Avenir" panose="02000503020000020003"/>
                <a:ea typeface="Helvetica Neue"/>
                <a:cs typeface="Helvetica Neue"/>
              </a:rPr>
              <a:t>experiential and cultural tourism.</a:t>
            </a:r>
            <a:endParaRPr lang="en-GB" sz="2800" dirty="0">
              <a:solidFill>
                <a:schemeClr val="tx1">
                  <a:lumMod val="50000"/>
                  <a:lumOff val="50000"/>
                </a:schemeClr>
              </a:solidFill>
              <a:effectLst/>
              <a:latin typeface="Avenir" panose="02000503020000020003"/>
              <a:ea typeface="Arial" panose="020B0604020202020204" pitchFamily="34" charset="0"/>
            </a:endParaRPr>
          </a:p>
          <a:p>
            <a:pPr marL="342900" marR="0" indent="-342900">
              <a:lnSpc>
                <a:spcPct val="115000"/>
              </a:lnSpc>
              <a:spcBef>
                <a:spcPts val="0"/>
              </a:spcBef>
              <a:spcAft>
                <a:spcPts val="0"/>
              </a:spcAft>
              <a:buFont typeface="Arial" panose="020B0604020202020204" pitchFamily="34" charset="0"/>
              <a:buChar char="•"/>
            </a:pPr>
            <a:r>
              <a:rPr lang="en-GB" sz="2800" dirty="0">
                <a:effectLst/>
                <a:latin typeface="Avenir" panose="02000503020000020003"/>
                <a:ea typeface="Helvetica Neue"/>
                <a:cs typeface="Helvetica Neue"/>
              </a:rPr>
              <a:t>Describe the potential of digitisation to transform the cultural heritage and tourism sectors.</a:t>
            </a:r>
            <a:endParaRPr lang="en-GB" sz="2800" dirty="0">
              <a:effectLst/>
              <a:latin typeface="Avenir" panose="02000503020000020003"/>
              <a:ea typeface="Arial" panose="020B0604020202020204" pitchFamily="34" charset="0"/>
            </a:endParaRPr>
          </a:p>
          <a:p>
            <a:pPr marL="342900" marR="0" indent="-342900">
              <a:lnSpc>
                <a:spcPct val="115000"/>
              </a:lnSpc>
              <a:spcBef>
                <a:spcPts val="0"/>
              </a:spcBef>
              <a:spcAft>
                <a:spcPts val="0"/>
              </a:spcAft>
              <a:buFont typeface="Arial" panose="020B0604020202020204" pitchFamily="34" charset="0"/>
              <a:buChar char="•"/>
            </a:pPr>
            <a:r>
              <a:rPr lang="en-GB" sz="2800" dirty="0">
                <a:effectLst/>
                <a:latin typeface="Avenir" panose="02000503020000020003"/>
                <a:ea typeface="Helvetica Neue"/>
                <a:cs typeface="Helvetica Neue"/>
              </a:rPr>
              <a:t>Describe how audience behaviours have changed and the implications for traditional cultural heritage businesses</a:t>
            </a:r>
          </a:p>
          <a:p>
            <a:pPr marL="342900" marR="0" indent="-342900">
              <a:lnSpc>
                <a:spcPct val="115000"/>
              </a:lnSpc>
              <a:spcBef>
                <a:spcPts val="0"/>
              </a:spcBef>
              <a:spcAft>
                <a:spcPts val="0"/>
              </a:spcAft>
              <a:buFont typeface="Arial" panose="020B0604020202020204" pitchFamily="34" charset="0"/>
              <a:buChar char="•"/>
            </a:pPr>
            <a:r>
              <a:rPr lang="en-GB" sz="2800" dirty="0">
                <a:latin typeface="Avenir" panose="02000503020000020003"/>
                <a:ea typeface="Arial" panose="020B0604020202020204" pitchFamily="34" charset="0"/>
              </a:rPr>
              <a:t>Explain the extended experience</a:t>
            </a:r>
          </a:p>
          <a:p>
            <a:pPr marL="342900" marR="0" indent="-342900">
              <a:lnSpc>
                <a:spcPct val="115000"/>
              </a:lnSpc>
              <a:spcBef>
                <a:spcPts val="0"/>
              </a:spcBef>
              <a:spcAft>
                <a:spcPts val="0"/>
              </a:spcAft>
              <a:buFont typeface="Arial" panose="020B0604020202020204" pitchFamily="34" charset="0"/>
              <a:buChar char="•"/>
            </a:pPr>
            <a:r>
              <a:rPr lang="en-GB" sz="2800" dirty="0">
                <a:latin typeface="Avenir" panose="02000503020000020003"/>
              </a:rPr>
              <a:t>Evaluate your readiness for digitisation</a:t>
            </a:r>
            <a:endParaRPr lang="en-GB" dirty="0"/>
          </a:p>
        </p:txBody>
      </p:sp>
    </p:spTree>
    <p:extLst>
      <p:ext uri="{BB962C8B-B14F-4D97-AF65-F5344CB8AC3E}">
        <p14:creationId xmlns:p14="http://schemas.microsoft.com/office/powerpoint/2010/main" val="61502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t>Get Inspired…</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Google Arts and Culture</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rgbClr val="7F7F7F"/>
                </a:solidFill>
                <a:latin typeface="Avenir" panose="02000503020000020003" pitchFamily="2" charset="0"/>
                <a:ea typeface="+mn-ea"/>
                <a:cs typeface="Poppins" pitchFamily="2" charset="77"/>
              </a:rPr>
              <a:t>The online platform of high-resolution images and videos of artworks and cultural artifacts was developed at the Google Cultural Institute, Google Inc., in February of 2011. A small team of employees created the concept for the platform. The team leveraged existing technologies like Google Street View and built new tools specifically for the platform. The platform includes advanced search capabilities and engaging educational tools. </a:t>
            </a:r>
          </a:p>
        </p:txBody>
      </p:sp>
      <p:pic>
        <p:nvPicPr>
          <p:cNvPr id="10" name="Google Shape;647;p56">
            <a:extLst>
              <a:ext uri="{FF2B5EF4-FFF2-40B4-BE49-F238E27FC236}">
                <a16:creationId xmlns:a16="http://schemas.microsoft.com/office/drawing/2014/main" id="{21A520E5-EB14-214C-8FE3-23EBE02123A6}"/>
              </a:ext>
            </a:extLst>
          </p:cNvPr>
          <p:cNvPicPr preferRelativeResize="0"/>
          <p:nvPr/>
        </p:nvPicPr>
        <p:blipFill rotWithShape="1">
          <a:blip r:embed="rId2" cstate="print">
            <a:alphaModFix/>
          </a:blip>
          <a:srcRect l="20025" r="18203"/>
          <a:stretch/>
        </p:blipFill>
        <p:spPr>
          <a:xfrm>
            <a:off x="9005377" y="2263676"/>
            <a:ext cx="2822790" cy="2676206"/>
          </a:xfrm>
          <a:prstGeom prst="ellipse">
            <a:avLst/>
          </a:prstGeom>
          <a:noFill/>
          <a:ln>
            <a:noFill/>
          </a:ln>
        </p:spPr>
      </p:pic>
    </p:spTree>
    <p:extLst>
      <p:ext uri="{BB962C8B-B14F-4D97-AF65-F5344CB8AC3E}">
        <p14:creationId xmlns:p14="http://schemas.microsoft.com/office/powerpoint/2010/main" val="35300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t>Get Inspired…</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Engage and Create at the Cleveland Museum of Art </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rgbClr val="7F7F7F"/>
                </a:solidFill>
                <a:latin typeface="Avenir" panose="02000503020000020003" pitchFamily="2" charset="0"/>
                <a:ea typeface="+mn-ea"/>
                <a:cs typeface="Poppins" pitchFamily="2" charset="77"/>
              </a:rPr>
              <a:t>The Cleveland Museum of Art (CMA) gave to its audience the opportunity to develop their creative thinking skills with fun and playful activities-all from their home. Every other week the participants are challenged to create and reimagine a selected artwork from CMA’s collection using only one piece of household material or to sketch with a prompt something inspired by the CMA’s collection of art.</a:t>
            </a:r>
          </a:p>
        </p:txBody>
      </p:sp>
      <p:pic>
        <p:nvPicPr>
          <p:cNvPr id="7" name="Google Shape;648;p56">
            <a:extLst>
              <a:ext uri="{FF2B5EF4-FFF2-40B4-BE49-F238E27FC236}">
                <a16:creationId xmlns:a16="http://schemas.microsoft.com/office/drawing/2014/main" id="{1BF7FCF4-4D50-1A4D-A0DB-7060302E8F3D}"/>
              </a:ext>
            </a:extLst>
          </p:cNvPr>
          <p:cNvPicPr preferRelativeResize="0"/>
          <p:nvPr/>
        </p:nvPicPr>
        <p:blipFill rotWithShape="1">
          <a:blip r:embed="rId2" cstate="print">
            <a:alphaModFix/>
          </a:blip>
          <a:srcRect l="33380" r="33374"/>
          <a:stretch/>
        </p:blipFill>
        <p:spPr>
          <a:xfrm>
            <a:off x="9165457" y="2263676"/>
            <a:ext cx="2692280" cy="2692280"/>
          </a:xfrm>
          <a:prstGeom prst="ellipse">
            <a:avLst/>
          </a:prstGeom>
          <a:noFill/>
          <a:ln>
            <a:noFill/>
          </a:ln>
        </p:spPr>
      </p:pic>
      <p:sp>
        <p:nvSpPr>
          <p:cNvPr id="8" name="Google Shape;645;p56">
            <a:extLst>
              <a:ext uri="{FF2B5EF4-FFF2-40B4-BE49-F238E27FC236}">
                <a16:creationId xmlns:a16="http://schemas.microsoft.com/office/drawing/2014/main" id="{7F6FD722-4F9A-E244-84C5-8307CB9483FA}"/>
              </a:ext>
            </a:extLst>
          </p:cNvPr>
          <p:cNvSpPr txBox="1"/>
          <p:nvPr/>
        </p:nvSpPr>
        <p:spPr>
          <a:xfrm>
            <a:off x="9316875" y="5155665"/>
            <a:ext cx="2389443"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hlink"/>
                </a:solidFill>
                <a:latin typeface="Avenir"/>
                <a:ea typeface="Avenir"/>
                <a:cs typeface="Avenir"/>
                <a:sym typeface="Avenir"/>
                <a:hlinkClick r:id="rId3"/>
              </a:rPr>
              <a:t>The Cleveland Museum of Art website</a:t>
            </a:r>
            <a:endParaRPr sz="9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111399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6307190" y="360745"/>
            <a:ext cx="5339109" cy="631527"/>
          </a:xfrm>
        </p:spPr>
        <p:txBody>
          <a:bodyPr/>
          <a:lstStyle/>
          <a:p>
            <a:pPr lvl="0" algn="ctr">
              <a:spcBef>
                <a:spcPts val="0"/>
              </a:spcBef>
              <a:buClr>
                <a:srgbClr val="E43794"/>
              </a:buClr>
              <a:buSzPts val="4000"/>
            </a:pPr>
            <a:r>
              <a:rPr lang="en-US" dirty="0"/>
              <a:t>Get into action</a:t>
            </a:r>
          </a:p>
        </p:txBody>
      </p:sp>
      <p:sp>
        <p:nvSpPr>
          <p:cNvPr id="8" name="Text Placeholder 7">
            <a:extLst>
              <a:ext uri="{FF2B5EF4-FFF2-40B4-BE49-F238E27FC236}">
                <a16:creationId xmlns:a16="http://schemas.microsoft.com/office/drawing/2014/main" id="{E696046D-D639-114F-B444-A09C0EC8F7C2}"/>
              </a:ext>
            </a:extLst>
          </p:cNvPr>
          <p:cNvSpPr>
            <a:spLocks noGrp="1"/>
          </p:cNvSpPr>
          <p:nvPr>
            <p:ph type="body" sz="quarter" idx="17"/>
          </p:nvPr>
        </p:nvSpPr>
        <p:spPr>
          <a:xfrm>
            <a:off x="6409830" y="970952"/>
            <a:ext cx="5339108" cy="750834"/>
          </a:xfrm>
        </p:spPr>
        <p:txBody>
          <a:bodyPr/>
          <a:lstStyle/>
          <a:p>
            <a:pPr lvl="0" algn="ctr">
              <a:buClr>
                <a:srgbClr val="E43794"/>
              </a:buClr>
              <a:buSzPts val="2000"/>
            </a:pPr>
            <a:r>
              <a:rPr lang="en-US" sz="2000" dirty="0">
                <a:solidFill>
                  <a:srgbClr val="E43794"/>
                </a:solidFill>
              </a:rPr>
              <a:t>Microsoft’s Libraries and Museums Education Transformation Framework</a:t>
            </a:r>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19"/>
          </p:nvPr>
        </p:nvSpPr>
        <p:spPr/>
        <p:txBody>
          <a:bodyPr/>
          <a:lstStyle/>
          <a:p>
            <a:r>
              <a:rPr lang="en-US" dirty="0"/>
              <a:t>LEARN MORE</a:t>
            </a:r>
          </a:p>
        </p:txBody>
      </p:sp>
      <p:sp>
        <p:nvSpPr>
          <p:cNvPr id="7" name="Google Shape;653;p57">
            <a:extLst>
              <a:ext uri="{FF2B5EF4-FFF2-40B4-BE49-F238E27FC236}">
                <a16:creationId xmlns:a16="http://schemas.microsoft.com/office/drawing/2014/main" id="{8485D654-7F21-475F-8CDB-CF9D983A0300}"/>
              </a:ext>
            </a:extLst>
          </p:cNvPr>
          <p:cNvSpPr txBox="1">
            <a:spLocks/>
          </p:cNvSpPr>
          <p:nvPr/>
        </p:nvSpPr>
        <p:spPr>
          <a:xfrm>
            <a:off x="6096000" y="1785094"/>
            <a:ext cx="5884810" cy="480379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en-US" sz="2000" dirty="0">
                <a:solidFill>
                  <a:srgbClr val="7F7F7F"/>
                </a:solidFill>
                <a:latin typeface="Avenir" panose="02000503020000020003"/>
              </a:rPr>
              <a:t>The Libraries and Museums Education Transformation Framework has been developed by Microsoft to support libraries and museums to express their full potential by inspiring change through a technology strategy for addressing critical areas and elements of digital transformation. The framework develops around four main areas: Enhanced Visitor Experience, Advanced Discovery, Dynamic Operations, and Intelligent Environments. The online platform allows institutions to fill an assessment and to indicate their target state and the related capabilities they would like to achieve. In the end, a report is generated that shows the difference between the current and target state and the recommended products or solutions to help fulfill the desired capabilities. (</a:t>
            </a:r>
            <a:r>
              <a:rPr lang="en-US" sz="2000" dirty="0">
                <a:solidFill>
                  <a:srgbClr val="7F7F7F"/>
                </a:solidFill>
                <a:latin typeface="Avenir" panose="02000503020000020003"/>
                <a:hlinkClick r:id="rId2"/>
              </a:rPr>
              <a:t>watch more</a:t>
            </a:r>
            <a:r>
              <a:rPr lang="en-US" sz="2000" dirty="0">
                <a:solidFill>
                  <a:srgbClr val="7F7F7F"/>
                </a:solidFill>
                <a:latin typeface="Avenir" panose="02000503020000020003"/>
              </a:rPr>
              <a:t>)</a:t>
            </a:r>
          </a:p>
          <a:p>
            <a:pPr marL="0" indent="0">
              <a:lnSpc>
                <a:spcPct val="100000"/>
              </a:lnSpc>
              <a:spcBef>
                <a:spcPts val="0"/>
              </a:spcBef>
              <a:buClr>
                <a:srgbClr val="7F7F7F"/>
              </a:buClr>
              <a:buSzPts val="1200"/>
              <a:buFont typeface="Arial" panose="020B0604020202020204" pitchFamily="34" charset="0"/>
              <a:buNone/>
            </a:pPr>
            <a:endParaRPr lang="en-US" sz="1800" dirty="0"/>
          </a:p>
        </p:txBody>
      </p:sp>
      <p:pic>
        <p:nvPicPr>
          <p:cNvPr id="10" name="Google Shape;657;p57">
            <a:extLst>
              <a:ext uri="{FF2B5EF4-FFF2-40B4-BE49-F238E27FC236}">
                <a16:creationId xmlns:a16="http://schemas.microsoft.com/office/drawing/2014/main" id="{C4C89675-909C-4AF7-9A03-8186F4A860D2}"/>
              </a:ext>
            </a:extLst>
          </p:cNvPr>
          <p:cNvPicPr preferRelativeResize="0"/>
          <p:nvPr/>
        </p:nvPicPr>
        <p:blipFill>
          <a:blip r:embed="rId3" cstate="print">
            <a:alphaModFix/>
          </a:blip>
          <a:stretch>
            <a:fillRect/>
          </a:stretch>
        </p:blipFill>
        <p:spPr>
          <a:xfrm>
            <a:off x="1552259" y="1774290"/>
            <a:ext cx="3861953" cy="3309420"/>
          </a:xfrm>
          <a:prstGeom prst="rect">
            <a:avLst/>
          </a:prstGeom>
          <a:noFill/>
          <a:ln>
            <a:noFill/>
          </a:ln>
        </p:spPr>
      </p:pic>
    </p:spTree>
    <p:extLst>
      <p:ext uri="{BB962C8B-B14F-4D97-AF65-F5344CB8AC3E}">
        <p14:creationId xmlns:p14="http://schemas.microsoft.com/office/powerpoint/2010/main" val="1601924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41627" b="18713"/>
          <a:stretch/>
        </p:blipFill>
        <p:spPr>
          <a:xfrm>
            <a:off x="0" y="1"/>
            <a:ext cx="12192002" cy="3429000"/>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dirty="0" smtClean="0"/>
              <a:pPr/>
              <a:t>43</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0" y="2797473"/>
            <a:ext cx="2819401" cy="631527"/>
          </a:xfrm>
        </p:spPr>
        <p:txBody>
          <a:bodyPr/>
          <a:lstStyle/>
          <a:p>
            <a:r>
              <a:rPr lang="en-US" dirty="0"/>
              <a:t>References</a:t>
            </a:r>
          </a:p>
          <a:p>
            <a:endParaRPr lang="el-GR" dirty="0"/>
          </a:p>
        </p:txBody>
      </p:sp>
      <p:sp>
        <p:nvSpPr>
          <p:cNvPr id="8" name="Google Shape;665;p58">
            <a:extLst>
              <a:ext uri="{FF2B5EF4-FFF2-40B4-BE49-F238E27FC236}">
                <a16:creationId xmlns:a16="http://schemas.microsoft.com/office/drawing/2014/main" id="{8CE1B496-B0B2-4779-B1F3-EA5BD317466A}"/>
              </a:ext>
            </a:extLst>
          </p:cNvPr>
          <p:cNvSpPr txBox="1">
            <a:spLocks/>
          </p:cNvSpPr>
          <p:nvPr/>
        </p:nvSpPr>
        <p:spPr>
          <a:xfrm>
            <a:off x="0" y="3291840"/>
            <a:ext cx="12117560" cy="360806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World Tourism Organization: https://www.unwto.org/</a:t>
            </a:r>
          </a:p>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Wonderful Copenhagen, </a:t>
            </a:r>
            <a:r>
              <a:rPr lang="en-GB" sz="1400" dirty="0" err="1">
                <a:solidFill>
                  <a:srgbClr val="7F7F7F"/>
                </a:solidFill>
                <a:latin typeface="Avenir" panose="02000503020000020003"/>
              </a:rPr>
              <a:t>Localhood</a:t>
            </a:r>
            <a:r>
              <a:rPr lang="en-GB" sz="1400" dirty="0">
                <a:solidFill>
                  <a:srgbClr val="7F7F7F"/>
                </a:solidFill>
                <a:latin typeface="Avenir" panose="02000503020000020003"/>
              </a:rPr>
              <a:t> for everyone marketing strategy 2020, accessible at: https://cutt.ly/knTzwmK  </a:t>
            </a:r>
          </a:p>
          <a:p>
            <a:pPr marL="457200" indent="-304800">
              <a:lnSpc>
                <a:spcPct val="100000"/>
              </a:lnSpc>
              <a:spcBef>
                <a:spcPts val="0"/>
              </a:spcBef>
              <a:buClr>
                <a:srgbClr val="FBE000"/>
              </a:buClr>
              <a:buSzPts val="1200"/>
              <a:buFont typeface="Arial" panose="020B0604020202020204" pitchFamily="34" charset="0"/>
              <a:buChar char="●"/>
            </a:pPr>
            <a:r>
              <a:rPr lang="en-GB" sz="1400" dirty="0" err="1">
                <a:solidFill>
                  <a:srgbClr val="7F7F7F"/>
                </a:solidFill>
                <a:latin typeface="Avenir" panose="02000503020000020003"/>
              </a:rPr>
              <a:t>Artshub</a:t>
            </a:r>
            <a:r>
              <a:rPr lang="en-GB" sz="1400" dirty="0">
                <a:solidFill>
                  <a:srgbClr val="7F7F7F"/>
                </a:solidFill>
                <a:latin typeface="Avenir" panose="02000503020000020003"/>
              </a:rPr>
              <a:t> 2018, Feeling the impact of cultural tourism beyond the majors, accessible at: https://cutt.ly/3nTl7zr </a:t>
            </a:r>
          </a:p>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Peak + Skift 2014, The Rise of Experiential Travel, accessible at: https://cutt.ly/WnTczBa </a:t>
            </a:r>
          </a:p>
          <a:p>
            <a:pPr marL="457200" indent="-304800">
              <a:lnSpc>
                <a:spcPct val="100000"/>
              </a:lnSpc>
              <a:spcBef>
                <a:spcPts val="0"/>
              </a:spcBef>
              <a:buClr>
                <a:srgbClr val="FBE000"/>
              </a:buClr>
              <a:buSzPts val="1200"/>
              <a:buFont typeface="Arial" panose="020B0604020202020204" pitchFamily="34" charset="0"/>
              <a:buChar char="●"/>
            </a:pPr>
            <a:r>
              <a:rPr lang="en-GB" sz="1400" dirty="0" err="1">
                <a:solidFill>
                  <a:srgbClr val="7F7F7F"/>
                </a:solidFill>
                <a:latin typeface="Avenir" panose="02000503020000020003"/>
              </a:rPr>
              <a:t>Tripadvisor</a:t>
            </a:r>
            <a:r>
              <a:rPr lang="en-GB" sz="1400" dirty="0">
                <a:solidFill>
                  <a:srgbClr val="7F7F7F"/>
                </a:solidFill>
                <a:latin typeface="Avenir" panose="02000503020000020003"/>
              </a:rPr>
              <a:t>, 2019 Experiential Travel Trends: New Skills, Health &amp; Wellness, Family Activities Come Into Focus, accessible at: https://cutt.ly/4nTc8MU</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Chen (2021), How Digital Asset Management Supports Museums’ Missions, accessible at: </a:t>
            </a:r>
            <a:r>
              <a:rPr lang="en-US" sz="1400" u="sng" dirty="0">
                <a:solidFill>
                  <a:srgbClr val="7F7F7F"/>
                </a:solidFill>
                <a:latin typeface="Avenir" panose="02000503020000020003"/>
                <a:hlinkClick r:id="rId3">
                  <a:extLst>
                    <a:ext uri="{A12FA001-AC4F-418D-AE19-62706E023703}">
                      <ahyp:hlinkClr xmlns:ahyp="http://schemas.microsoft.com/office/drawing/2018/hyperlinkcolor" val="tx"/>
                    </a:ext>
                  </a:extLst>
                </a:hlinkClick>
              </a:rPr>
              <a:t>https://cutt.ly/EnTxXXB</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King et al. (2021), Digital Responses of UK Museum Exhibitions to the COVID-19 Crisis, March – June 2020, accessible at: </a:t>
            </a:r>
            <a:r>
              <a:rPr lang="en-US" sz="1400" u="sng" dirty="0">
                <a:solidFill>
                  <a:srgbClr val="7F7F7F"/>
                </a:solidFill>
                <a:latin typeface="Avenir" panose="02000503020000020003"/>
                <a:hlinkClick r:id="rId4">
                  <a:extLst>
                    <a:ext uri="{A12FA001-AC4F-418D-AE19-62706E023703}">
                      <ahyp:hlinkClr xmlns:ahyp="http://schemas.microsoft.com/office/drawing/2018/hyperlinkcolor" val="tx"/>
                    </a:ext>
                  </a:extLst>
                </a:hlinkClick>
              </a:rPr>
              <a:t>https://cutt.ly/xnTxBb9</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Indigo (2021), Culture Restart Toolkit, accessible at: </a:t>
            </a:r>
            <a:r>
              <a:rPr lang="en-US" sz="1400" u="sng" dirty="0">
                <a:solidFill>
                  <a:srgbClr val="7F7F7F"/>
                </a:solidFill>
                <a:latin typeface="Avenir" panose="02000503020000020003"/>
                <a:hlinkClick r:id="rId5">
                  <a:extLst>
                    <a:ext uri="{A12FA001-AC4F-418D-AE19-62706E023703}">
                      <ahyp:hlinkClr xmlns:ahyp="http://schemas.microsoft.com/office/drawing/2018/hyperlinkcolor" val="tx"/>
                    </a:ext>
                  </a:extLst>
                </a:hlinkClick>
              </a:rPr>
              <a:t>https://cutt.ly/rnTxNCC</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KEA (2021), Market Analysis of the Cultural and Creative Sectors in Europe, accessible at: </a:t>
            </a:r>
            <a:r>
              <a:rPr lang="en-US" sz="1400" u="sng" dirty="0">
                <a:solidFill>
                  <a:srgbClr val="7F7F7F"/>
                </a:solidFill>
                <a:latin typeface="Avenir" panose="02000503020000020003"/>
                <a:hlinkClick r:id="rId6">
                  <a:extLst>
                    <a:ext uri="{A12FA001-AC4F-418D-AE19-62706E023703}">
                      <ahyp:hlinkClr xmlns:ahyp="http://schemas.microsoft.com/office/drawing/2018/hyperlinkcolor" val="tx"/>
                    </a:ext>
                  </a:extLst>
                </a:hlinkClick>
              </a:rPr>
              <a:t>https://cutt.ly/fnTx1kC</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Euromonitor (2021), New Strategies to Engage Millennials and Generation Z in Times of Uncertainty, accessible at: </a:t>
            </a:r>
            <a:r>
              <a:rPr lang="en-US" sz="1400" u="sng" dirty="0">
                <a:solidFill>
                  <a:srgbClr val="7F7F7F"/>
                </a:solidFill>
                <a:latin typeface="Avenir" panose="02000503020000020003"/>
                <a:hlinkClick r:id="rId7">
                  <a:extLst>
                    <a:ext uri="{A12FA001-AC4F-418D-AE19-62706E023703}">
                      <ahyp:hlinkClr xmlns:ahyp="http://schemas.microsoft.com/office/drawing/2018/hyperlinkcolor" val="tx"/>
                    </a:ext>
                  </a:extLst>
                </a:hlinkClick>
              </a:rPr>
              <a:t>https://cutt.ly/1nTx20p</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CCD x </a:t>
            </a:r>
            <a:r>
              <a:rPr lang="en-US" sz="1400" dirty="0" err="1">
                <a:solidFill>
                  <a:srgbClr val="7F7F7F"/>
                </a:solidFill>
                <a:latin typeface="Avenir" panose="02000503020000020003"/>
              </a:rPr>
              <a:t>Smartify</a:t>
            </a:r>
            <a:r>
              <a:rPr lang="en-US" sz="1400" dirty="0">
                <a:solidFill>
                  <a:srgbClr val="7F7F7F"/>
                </a:solidFill>
                <a:latin typeface="Avenir" panose="02000503020000020003"/>
              </a:rPr>
              <a:t> (2021), The multi–platform museum: A planning toolkit, accessible at: </a:t>
            </a:r>
            <a:r>
              <a:rPr lang="en-US" sz="1400" u="sng" dirty="0">
                <a:solidFill>
                  <a:srgbClr val="7F7F7F"/>
                </a:solidFill>
                <a:latin typeface="Avenir" panose="02000503020000020003"/>
                <a:hlinkClick r:id="rId8">
                  <a:extLst>
                    <a:ext uri="{A12FA001-AC4F-418D-AE19-62706E023703}">
                      <ahyp:hlinkClr xmlns:ahyp="http://schemas.microsoft.com/office/drawing/2018/hyperlinkcolor" val="tx"/>
                    </a:ext>
                  </a:extLst>
                </a:hlinkClick>
              </a:rPr>
              <a:t>https://cutt.ly/unTx3r7</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Observatory for Digital Innovation in Heritage &amp; Culture (2021), Extended Experience: la </a:t>
            </a:r>
            <a:r>
              <a:rPr lang="en-US" sz="1400" dirty="0" err="1">
                <a:solidFill>
                  <a:srgbClr val="7F7F7F"/>
                </a:solidFill>
                <a:latin typeface="Avenir" panose="02000503020000020003"/>
              </a:rPr>
              <a:t>sfida</a:t>
            </a:r>
            <a:r>
              <a:rPr lang="en-US" sz="1400" dirty="0">
                <a:solidFill>
                  <a:srgbClr val="7F7F7F"/>
                </a:solidFill>
                <a:latin typeface="Avenir" panose="02000503020000020003"/>
              </a:rPr>
              <a:t> per </a:t>
            </a:r>
            <a:r>
              <a:rPr lang="en-US" sz="1400" dirty="0" err="1">
                <a:solidFill>
                  <a:srgbClr val="7F7F7F"/>
                </a:solidFill>
                <a:latin typeface="Avenir" panose="02000503020000020003"/>
              </a:rPr>
              <a:t>l’ecosistema</a:t>
            </a:r>
            <a:r>
              <a:rPr lang="en-US" sz="1400" dirty="0">
                <a:solidFill>
                  <a:srgbClr val="7F7F7F"/>
                </a:solidFill>
                <a:latin typeface="Avenir" panose="02000503020000020003"/>
              </a:rPr>
              <a:t> </a:t>
            </a:r>
            <a:r>
              <a:rPr lang="en-US" sz="1400" dirty="0" err="1">
                <a:solidFill>
                  <a:srgbClr val="7F7F7F"/>
                </a:solidFill>
                <a:latin typeface="Avenir" panose="02000503020000020003"/>
              </a:rPr>
              <a:t>culturale</a:t>
            </a:r>
            <a:r>
              <a:rPr lang="en-US" sz="1400" dirty="0">
                <a:solidFill>
                  <a:srgbClr val="7F7F7F"/>
                </a:solidFill>
                <a:latin typeface="Avenir" panose="02000503020000020003"/>
              </a:rPr>
              <a:t>, accessible at: </a:t>
            </a:r>
            <a:r>
              <a:rPr lang="en-US" sz="1400" u="sng" dirty="0">
                <a:solidFill>
                  <a:srgbClr val="7F7F7F"/>
                </a:solidFill>
                <a:latin typeface="Avenir" panose="02000503020000020003"/>
                <a:hlinkClick r:id="rId9">
                  <a:extLst>
                    <a:ext uri="{A12FA001-AC4F-418D-AE19-62706E023703}">
                      <ahyp:hlinkClr xmlns:ahyp="http://schemas.microsoft.com/office/drawing/2018/hyperlinkcolor" val="tx"/>
                    </a:ext>
                  </a:extLst>
                </a:hlinkClick>
              </a:rPr>
              <a:t>https://cutt.ly/vnTx4OY</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err="1">
                <a:solidFill>
                  <a:srgbClr val="7F7F7F"/>
                </a:solidFill>
                <a:latin typeface="Avenir" panose="02000503020000020003"/>
              </a:rPr>
              <a:t>Cuseum</a:t>
            </a:r>
            <a:r>
              <a:rPr lang="en-US" sz="1400" dirty="0">
                <a:solidFill>
                  <a:srgbClr val="7F7F7F"/>
                </a:solidFill>
                <a:latin typeface="Avenir" panose="02000503020000020003"/>
              </a:rPr>
              <a:t> (2021), The Impact of Virtual Programs on Revenue Generation for Cultural Organizations, accessible at: </a:t>
            </a:r>
            <a:r>
              <a:rPr lang="en-US" sz="1400" u="sng" dirty="0">
                <a:solidFill>
                  <a:srgbClr val="7F7F7F"/>
                </a:solidFill>
                <a:latin typeface="Avenir" panose="02000503020000020003"/>
                <a:hlinkClick r:id="rId10">
                  <a:extLst>
                    <a:ext uri="{A12FA001-AC4F-418D-AE19-62706E023703}">
                      <ahyp:hlinkClr xmlns:ahyp="http://schemas.microsoft.com/office/drawing/2018/hyperlinkcolor" val="tx"/>
                    </a:ext>
                  </a:extLst>
                </a:hlinkClick>
              </a:rPr>
              <a:t>https://cutt.ly/XnTx7Mq</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Microsoft, Libraries and Museums Education Transformation Framework: </a:t>
            </a:r>
            <a:r>
              <a:rPr lang="en-US" sz="1400" u="sng" dirty="0">
                <a:solidFill>
                  <a:srgbClr val="7F7F7F"/>
                </a:solidFill>
                <a:latin typeface="Avenir" panose="02000503020000020003"/>
                <a:hlinkClick r:id="rId11">
                  <a:extLst>
                    <a:ext uri="{A12FA001-AC4F-418D-AE19-62706E023703}">
                      <ahyp:hlinkClr xmlns:ahyp="http://schemas.microsoft.com/office/drawing/2018/hyperlinkcolor" val="tx"/>
                    </a:ext>
                  </a:extLst>
                </a:hlinkClick>
              </a:rPr>
              <a:t>https://cutt.ly/cnTx6EI</a:t>
            </a:r>
            <a:r>
              <a:rPr lang="en-US" sz="1400" dirty="0">
                <a:solidFill>
                  <a:srgbClr val="7F7F7F"/>
                </a:solidFill>
                <a:latin typeface="Avenir" panose="02000503020000020003"/>
              </a:rPr>
              <a:t> </a:t>
            </a: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pPr lvl="0">
              <a:spcBef>
                <a:spcPts val="0"/>
              </a:spcBef>
              <a:buClr>
                <a:schemeClr val="lt1"/>
              </a:buClr>
              <a:buSzPts val="4000"/>
            </a:pPr>
            <a:r>
              <a:rPr lang="en-US" sz="4000" dirty="0"/>
              <a:t>Foreword</a:t>
            </a:r>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p:txBody>
          <a:bodyPr/>
          <a:lstStyle/>
          <a:p>
            <a:r>
              <a:rPr lang="en-US" sz="2800" dirty="0"/>
              <a:t>The INSITES project and the aim of this guide</a:t>
            </a:r>
          </a:p>
          <a:p>
            <a:endParaRPr lang="en-US" sz="2800" dirty="0"/>
          </a:p>
          <a:p>
            <a:endParaRPr lang="en-US"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house on a hill&#10;&#10;Description automatically generated with low confidence">
            <a:extLst>
              <a:ext uri="{FF2B5EF4-FFF2-40B4-BE49-F238E27FC236}">
                <a16:creationId xmlns:a16="http://schemas.microsoft.com/office/drawing/2014/main" id="{8EC953D4-BFB0-4E47-9BAB-6CB4508FA30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29939" b="29939"/>
          <a:stretch/>
        </p:blipFill>
        <p:spPr>
          <a:xfrm>
            <a:off x="-1" y="-266699"/>
            <a:ext cx="12192000" cy="3428999"/>
          </a:xfrm>
        </p:spPr>
      </p:pic>
      <p:sp>
        <p:nvSpPr>
          <p:cNvPr id="6" name="Rectangle 5">
            <a:extLst>
              <a:ext uri="{FF2B5EF4-FFF2-40B4-BE49-F238E27FC236}">
                <a16:creationId xmlns:a16="http://schemas.microsoft.com/office/drawing/2014/main" id="{78382EA4-8CA0-44E0-B5A4-90E94CF50727}"/>
              </a:ext>
            </a:extLst>
          </p:cNvPr>
          <p:cNvSpPr/>
          <p:nvPr/>
        </p:nvSpPr>
        <p:spPr>
          <a:xfrm>
            <a:off x="153648" y="3275045"/>
            <a:ext cx="11884701" cy="3046988"/>
          </a:xfrm>
          <a:prstGeom prst="rect">
            <a:avLst/>
          </a:prstGeom>
        </p:spPr>
        <p:txBody>
          <a:bodyPr wrap="square">
            <a:spAutoFit/>
          </a:bodyPr>
          <a:lstStyle/>
          <a:p>
            <a:pPr lvl="0" algn="just">
              <a:buClr>
                <a:schemeClr val="dk1"/>
              </a:buClr>
              <a:buSzPts val="1100"/>
            </a:pPr>
            <a:r>
              <a:rPr lang="en-US" sz="2400" dirty="0">
                <a:solidFill>
                  <a:srgbClr val="E43794"/>
                </a:solidFill>
                <a:latin typeface="Avenir" panose="02000503020000020003"/>
              </a:rPr>
              <a:t>INSITES to digital heritage</a:t>
            </a:r>
            <a:r>
              <a:rPr lang="en-US" sz="2400" dirty="0">
                <a:solidFill>
                  <a:srgbClr val="7F7F7F"/>
                </a:solidFill>
                <a:latin typeface="Avenir" panose="02000503020000020003"/>
              </a:rPr>
              <a:t> is an Erasmus+ funded project with an international partnership from seven countries: Banbridge District Enterprises (United Kingdom), Momentum (Ireland), European E-learning Institute (Denmark), Trabzon </a:t>
            </a:r>
            <a:r>
              <a:rPr lang="en-US" sz="2400" dirty="0" err="1">
                <a:solidFill>
                  <a:srgbClr val="7F7F7F"/>
                </a:solidFill>
                <a:latin typeface="Avenir" panose="02000503020000020003"/>
              </a:rPr>
              <a:t>Ortahisar</a:t>
            </a:r>
            <a:r>
              <a:rPr lang="en-US" sz="2400" dirty="0">
                <a:solidFill>
                  <a:srgbClr val="7F7F7F"/>
                </a:solidFill>
                <a:latin typeface="Avenir" panose="02000503020000020003"/>
              </a:rPr>
              <a:t> </a:t>
            </a:r>
            <a:r>
              <a:rPr lang="en-US" sz="2400" dirty="0" err="1">
                <a:solidFill>
                  <a:srgbClr val="7F7F7F"/>
                </a:solidFill>
                <a:latin typeface="Avenir" panose="02000503020000020003"/>
              </a:rPr>
              <a:t>Belediyesi</a:t>
            </a:r>
            <a:r>
              <a:rPr lang="en-US" sz="2400" dirty="0">
                <a:solidFill>
                  <a:srgbClr val="7F7F7F"/>
                </a:solidFill>
                <a:latin typeface="Avenir" panose="02000503020000020003"/>
              </a:rPr>
              <a:t> (Turkey), </a:t>
            </a:r>
            <a:r>
              <a:rPr lang="en-US" sz="2400" dirty="0" err="1">
                <a:solidFill>
                  <a:srgbClr val="7F7F7F"/>
                </a:solidFill>
                <a:latin typeface="Avenir" panose="02000503020000020003"/>
              </a:rPr>
              <a:t>Akmi</a:t>
            </a:r>
            <a:r>
              <a:rPr lang="en-US" sz="2400" dirty="0">
                <a:solidFill>
                  <a:srgbClr val="7F7F7F"/>
                </a:solidFill>
                <a:latin typeface="Avenir" panose="02000503020000020003"/>
              </a:rPr>
              <a:t> (Greece), </a:t>
            </a:r>
            <a:r>
              <a:rPr lang="en-US" sz="2400" dirty="0" err="1">
                <a:solidFill>
                  <a:srgbClr val="7F7F7F"/>
                </a:solidFill>
                <a:latin typeface="Avenir" panose="02000503020000020003"/>
              </a:rPr>
              <a:t>Arctur</a:t>
            </a:r>
            <a:r>
              <a:rPr lang="en-US" sz="2400" dirty="0">
                <a:solidFill>
                  <a:srgbClr val="7F7F7F"/>
                </a:solidFill>
                <a:latin typeface="Avenir" panose="02000503020000020003"/>
              </a:rPr>
              <a:t> (Slovenia), Destination Makers (Italy). </a:t>
            </a:r>
          </a:p>
          <a:p>
            <a:pPr lvl="0" algn="just">
              <a:buClr>
                <a:schemeClr val="dk1"/>
              </a:buClr>
              <a:buSzPts val="1100"/>
            </a:pPr>
            <a:endParaRPr lang="en-US" sz="2400" dirty="0">
              <a:solidFill>
                <a:srgbClr val="7F7F7F"/>
              </a:solidFill>
              <a:latin typeface="Avenir" panose="02000503020000020003"/>
            </a:endParaRPr>
          </a:p>
          <a:p>
            <a:pPr lvl="0" algn="just">
              <a:buClr>
                <a:schemeClr val="dk1"/>
              </a:buClr>
              <a:buSzPts val="1100"/>
            </a:pPr>
            <a:r>
              <a:rPr lang="en-US" sz="2400" dirty="0">
                <a:solidFill>
                  <a:srgbClr val="7F7F7F"/>
                </a:solidFill>
                <a:latin typeface="Avenir" panose="02000503020000020003"/>
              </a:rPr>
              <a:t>The aim of this project is to</a:t>
            </a:r>
            <a:r>
              <a:rPr lang="en-US" sz="2400" dirty="0">
                <a:solidFill>
                  <a:srgbClr val="E43794"/>
                </a:solidFill>
                <a:latin typeface="Avenir" panose="02000503020000020003"/>
              </a:rPr>
              <a:t> </a:t>
            </a:r>
            <a:r>
              <a:rPr lang="en-US" sz="2400" i="1" dirty="0">
                <a:solidFill>
                  <a:srgbClr val="E43794"/>
                </a:solidFill>
                <a:latin typeface="Avenir" panose="02000503020000020003"/>
              </a:rPr>
              <a:t>support innovation in the cultural tourism sector</a:t>
            </a:r>
            <a:r>
              <a:rPr lang="en-US" sz="2400" i="1" dirty="0">
                <a:solidFill>
                  <a:srgbClr val="7F7F7F"/>
                </a:solidFill>
                <a:latin typeface="Avenir" panose="02000503020000020003"/>
              </a:rPr>
              <a:t> </a:t>
            </a:r>
            <a:r>
              <a:rPr lang="en-US" sz="2400" dirty="0">
                <a:solidFill>
                  <a:srgbClr val="7F7F7F"/>
                </a:solidFill>
                <a:latin typeface="Avenir" panose="02000503020000020003"/>
              </a:rPr>
              <a:t>by improving the </a:t>
            </a:r>
            <a:r>
              <a:rPr lang="en-US" sz="2400" dirty="0">
                <a:solidFill>
                  <a:srgbClr val="E43794"/>
                </a:solidFill>
                <a:latin typeface="Avenir" panose="02000503020000020003"/>
              </a:rPr>
              <a:t>digital</a:t>
            </a:r>
            <a:r>
              <a:rPr lang="en-US" sz="2400" dirty="0">
                <a:solidFill>
                  <a:srgbClr val="7F7F7F"/>
                </a:solidFill>
                <a:latin typeface="Avenir" panose="02000503020000020003"/>
              </a:rPr>
              <a:t> and </a:t>
            </a:r>
            <a:r>
              <a:rPr lang="en-US" sz="2400" dirty="0">
                <a:solidFill>
                  <a:srgbClr val="E43794"/>
                </a:solidFill>
                <a:latin typeface="Avenir" panose="02000503020000020003"/>
              </a:rPr>
              <a:t>experiential skills </a:t>
            </a:r>
            <a:r>
              <a:rPr lang="en-US" sz="2400" dirty="0">
                <a:solidFill>
                  <a:srgbClr val="7F7F7F"/>
                </a:solidFill>
                <a:latin typeface="Avenir" panose="02000503020000020003"/>
              </a:rPr>
              <a:t>of cultural and tourism professionals, leading to the creation of new digital cultural heritage tourism experiences and new audiences for cultural heritage. </a:t>
            </a:r>
          </a:p>
        </p:txBody>
      </p:sp>
    </p:spTree>
    <p:extLst>
      <p:ext uri="{BB962C8B-B14F-4D97-AF65-F5344CB8AC3E}">
        <p14:creationId xmlns:p14="http://schemas.microsoft.com/office/powerpoint/2010/main" val="176200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382EA4-8CA0-44E0-B5A4-90E94CF50727}"/>
              </a:ext>
            </a:extLst>
          </p:cNvPr>
          <p:cNvSpPr/>
          <p:nvPr/>
        </p:nvSpPr>
        <p:spPr>
          <a:xfrm>
            <a:off x="685353" y="3909867"/>
            <a:ext cx="10622727" cy="1938992"/>
          </a:xfrm>
          <a:prstGeom prst="rect">
            <a:avLst/>
          </a:prstGeom>
        </p:spPr>
        <p:txBody>
          <a:bodyPr wrap="square">
            <a:spAutoFit/>
          </a:bodyPr>
          <a:lstStyle/>
          <a:p>
            <a:pPr lvl="0" algn="just">
              <a:buClr>
                <a:schemeClr val="dk1"/>
              </a:buClr>
              <a:buSzPts val="1100"/>
            </a:pPr>
            <a:r>
              <a:rPr lang="en-US" sz="2400" dirty="0">
                <a:solidFill>
                  <a:srgbClr val="7F7F7F"/>
                </a:solidFill>
                <a:latin typeface="Avenir" panose="02000503020000020003"/>
              </a:rPr>
              <a:t>The present guide is the first step in this journey of reimaging how we create, protect and consume digital cultural heritage. It offers free educational resources with ideas, opportunities, tools, and case studies that will inspire you to plug into the powerful potential of digital technology to rejuvenate, preserve and grow cultural heritage tourism in Europe.</a:t>
            </a:r>
          </a:p>
        </p:txBody>
      </p:sp>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9092" b="29092"/>
          <a:stretch>
            <a:fillRect/>
          </a:stretch>
        </p:blipFill>
        <p:spPr/>
      </p:pic>
    </p:spTree>
    <p:extLst>
      <p:ext uri="{BB962C8B-B14F-4D97-AF65-F5344CB8AC3E}">
        <p14:creationId xmlns:p14="http://schemas.microsoft.com/office/powerpoint/2010/main" val="12924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7"/>
          </p:nvPr>
        </p:nvSpPr>
        <p:spPr>
          <a:xfrm>
            <a:off x="0" y="104570"/>
            <a:ext cx="12192000" cy="1663610"/>
          </a:xfrm>
        </p:spPr>
        <p:txBody>
          <a:bodyPr/>
          <a:lstStyle/>
          <a:p>
            <a:pPr lvl="0">
              <a:buClr>
                <a:schemeClr val="dk1"/>
              </a:buClr>
              <a:buSzPts val="1100"/>
            </a:pPr>
            <a:r>
              <a:rPr lang="en-US" sz="4000" dirty="0"/>
              <a:t>There are 3 other key resources offered by </a:t>
            </a:r>
            <a:r>
              <a:rPr lang="en-US" sz="4000" dirty="0" err="1"/>
              <a:t>Insites</a:t>
            </a:r>
            <a:r>
              <a:rPr lang="en-US" sz="4000" dirty="0"/>
              <a:t>: </a:t>
            </a:r>
          </a:p>
        </p:txBody>
      </p:sp>
      <p:sp>
        <p:nvSpPr>
          <p:cNvPr id="5" name="Rectangle 4">
            <a:extLst>
              <a:ext uri="{FF2B5EF4-FFF2-40B4-BE49-F238E27FC236}">
                <a16:creationId xmlns:a16="http://schemas.microsoft.com/office/drawing/2014/main" id="{0F482C16-8420-4A1E-ABB2-9456636BFC83}"/>
              </a:ext>
            </a:extLst>
          </p:cNvPr>
          <p:cNvSpPr/>
          <p:nvPr/>
        </p:nvSpPr>
        <p:spPr>
          <a:xfrm>
            <a:off x="38849" y="875775"/>
            <a:ext cx="3886199" cy="3416320"/>
          </a:xfrm>
          <a:prstGeom prst="rect">
            <a:avLst/>
          </a:prstGeom>
        </p:spPr>
        <p:txBody>
          <a:bodyPr wrap="square">
            <a:spAutoFit/>
          </a:bodyPr>
          <a:lstStyle/>
          <a:p>
            <a:pPr marL="457200" lvl="0" indent="-304800">
              <a:spcBef>
                <a:spcPts val="1000"/>
              </a:spcBef>
              <a:buClr>
                <a:srgbClr val="7F7F7F"/>
              </a:buClr>
              <a:buSzPts val="1200"/>
              <a:buFont typeface="Avenir"/>
              <a:buChar char="●"/>
            </a:pPr>
            <a:r>
              <a:rPr lang="en-US" sz="2400" dirty="0">
                <a:solidFill>
                  <a:srgbClr val="7F7F7F"/>
                </a:solidFill>
                <a:latin typeface="Avenir" panose="02000503020000020003"/>
              </a:rPr>
              <a:t>An </a:t>
            </a:r>
            <a:r>
              <a:rPr lang="en-US" sz="2400" dirty="0">
                <a:solidFill>
                  <a:srgbClr val="E43794"/>
                </a:solidFill>
                <a:latin typeface="Avenir" panose="02000503020000020003"/>
              </a:rPr>
              <a:t>Active Peer Learning Guide</a:t>
            </a:r>
            <a:r>
              <a:rPr lang="en-US" sz="2400" dirty="0">
                <a:solidFill>
                  <a:srgbClr val="7F7F7F"/>
                </a:solidFill>
                <a:latin typeface="Avenir" panose="02000503020000020003"/>
              </a:rPr>
              <a:t> that captures inspirational case studies and best practice examples of digital cultural and heritage tourism experiences across Europe.</a:t>
            </a:r>
          </a:p>
        </p:txBody>
      </p:sp>
      <p:sp>
        <p:nvSpPr>
          <p:cNvPr id="6" name="Rectangle 5">
            <a:extLst>
              <a:ext uri="{FF2B5EF4-FFF2-40B4-BE49-F238E27FC236}">
                <a16:creationId xmlns:a16="http://schemas.microsoft.com/office/drawing/2014/main" id="{E0B575BC-CC5F-438D-BC25-7D320D3F404F}"/>
              </a:ext>
            </a:extLst>
          </p:cNvPr>
          <p:cNvSpPr/>
          <p:nvPr/>
        </p:nvSpPr>
        <p:spPr>
          <a:xfrm>
            <a:off x="3833934" y="885912"/>
            <a:ext cx="4095261" cy="3046988"/>
          </a:xfrm>
          <a:prstGeom prst="rect">
            <a:avLst/>
          </a:prstGeom>
        </p:spPr>
        <p:txBody>
          <a:bodyPr wrap="square">
            <a:spAutoFit/>
          </a:bodyPr>
          <a:lstStyle/>
          <a:p>
            <a:pPr marL="457200" lvl="0" indent="-304800">
              <a:buClr>
                <a:srgbClr val="7F7F7F"/>
              </a:buClr>
              <a:buSzPts val="1200"/>
              <a:buFont typeface="Avenir"/>
              <a:buChar char="●"/>
            </a:pPr>
            <a:r>
              <a:rPr lang="en-US" sz="2400" dirty="0">
                <a:solidFill>
                  <a:srgbClr val="7F7F7F"/>
                </a:solidFill>
                <a:latin typeface="Avenir" panose="02000503020000020003"/>
              </a:rPr>
              <a:t>A </a:t>
            </a:r>
            <a:r>
              <a:rPr lang="en-US" sz="2400" dirty="0">
                <a:solidFill>
                  <a:srgbClr val="E43794"/>
                </a:solidFill>
                <a:latin typeface="Avenir" panose="02000503020000020003"/>
              </a:rPr>
              <a:t>MOOC</a:t>
            </a:r>
            <a:r>
              <a:rPr lang="en-US" sz="2400" dirty="0">
                <a:solidFill>
                  <a:srgbClr val="7F7F7F"/>
                </a:solidFill>
                <a:latin typeface="Avenir" panose="02000503020000020003"/>
              </a:rPr>
              <a:t>, a digital training point where cultural heritage professionals can access up-to-date information, guidance, and training from European digital cultural heritage experts.</a:t>
            </a:r>
          </a:p>
        </p:txBody>
      </p:sp>
      <p:sp>
        <p:nvSpPr>
          <p:cNvPr id="7" name="Rectangle 6">
            <a:extLst>
              <a:ext uri="{FF2B5EF4-FFF2-40B4-BE49-F238E27FC236}">
                <a16:creationId xmlns:a16="http://schemas.microsoft.com/office/drawing/2014/main" id="{16FEC546-C617-4B46-BB16-F7D01C00CF19}"/>
              </a:ext>
            </a:extLst>
          </p:cNvPr>
          <p:cNvSpPr/>
          <p:nvPr/>
        </p:nvSpPr>
        <p:spPr>
          <a:xfrm>
            <a:off x="7929195" y="837131"/>
            <a:ext cx="3964073" cy="2677656"/>
          </a:xfrm>
          <a:prstGeom prst="rect">
            <a:avLst/>
          </a:prstGeom>
        </p:spPr>
        <p:txBody>
          <a:bodyPr wrap="square">
            <a:spAutoFit/>
          </a:bodyPr>
          <a:lstStyle/>
          <a:p>
            <a:pPr marL="457200" lvl="0" indent="-304800">
              <a:buClr>
                <a:srgbClr val="7F7F7F"/>
              </a:buClr>
              <a:buSzPts val="1200"/>
              <a:buFont typeface="Avenir"/>
              <a:buChar char="●"/>
            </a:pPr>
            <a:r>
              <a:rPr lang="en-US" sz="2400" dirty="0">
                <a:solidFill>
                  <a:srgbClr val="7F7F7F"/>
                </a:solidFill>
                <a:latin typeface="Avenir" panose="02000503020000020003"/>
              </a:rPr>
              <a:t>A </a:t>
            </a:r>
            <a:r>
              <a:rPr lang="en-US" sz="2400" dirty="0">
                <a:solidFill>
                  <a:srgbClr val="E43794"/>
                </a:solidFill>
                <a:latin typeface="Avenir" panose="02000503020000020003"/>
              </a:rPr>
              <a:t>Digital Cultural Heritage Technology Toolkit</a:t>
            </a:r>
            <a:r>
              <a:rPr lang="en-US" sz="2400" dirty="0">
                <a:solidFill>
                  <a:srgbClr val="7F7F7F"/>
                </a:solidFill>
                <a:latin typeface="Avenir" panose="02000503020000020003"/>
              </a:rPr>
              <a:t> with low/no-cost digital tools  to make digital cultural heritage accessible and achievable for smaller tourism providers.</a:t>
            </a:r>
          </a:p>
        </p:txBody>
      </p:sp>
      <p:pic>
        <p:nvPicPr>
          <p:cNvPr id="12" name="Picture Placeholder 11">
            <a:extLst>
              <a:ext uri="{FF2B5EF4-FFF2-40B4-BE49-F238E27FC236}">
                <a16:creationId xmlns:a16="http://schemas.microsoft.com/office/drawing/2014/main" id="{2E448511-CEA1-42CC-ABAF-5D80DC8D0BA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9031" r="9031"/>
          <a:stretch>
            <a:fillRect/>
          </a:stretch>
        </p:blipFill>
        <p:spPr>
          <a:xfrm>
            <a:off x="0" y="3932900"/>
            <a:ext cx="3886199" cy="3162300"/>
          </a:xfrm>
        </p:spPr>
      </p:pic>
      <p:pic>
        <p:nvPicPr>
          <p:cNvPr id="16" name="Picture Placeholder 15">
            <a:extLst>
              <a:ext uri="{FF2B5EF4-FFF2-40B4-BE49-F238E27FC236}">
                <a16:creationId xmlns:a16="http://schemas.microsoft.com/office/drawing/2014/main" id="{92A76146-3CBC-4FFD-8F3C-F80773D2394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894" r="1894"/>
          <a:stretch>
            <a:fillRect/>
          </a:stretch>
        </p:blipFill>
        <p:spPr>
          <a:xfrm>
            <a:off x="4095261" y="4407298"/>
            <a:ext cx="3886199" cy="2687902"/>
          </a:xfrm>
        </p:spPr>
      </p:pic>
      <p:pic>
        <p:nvPicPr>
          <p:cNvPr id="23" name="Picture Placeholder 22">
            <a:extLst>
              <a:ext uri="{FF2B5EF4-FFF2-40B4-BE49-F238E27FC236}">
                <a16:creationId xmlns:a16="http://schemas.microsoft.com/office/drawing/2014/main" id="{FD28309C-C49A-49C1-BCFB-A73F26D4444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9036" r="9036"/>
          <a:stretch>
            <a:fillRect/>
          </a:stretch>
        </p:blipFill>
        <p:spPr>
          <a:xfrm>
            <a:off x="8305801" y="3908471"/>
            <a:ext cx="3886199" cy="3162300"/>
          </a:xfrm>
        </p:spPr>
      </p:pic>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p:txBody>
          <a:bodyPr/>
          <a:lstStyle/>
          <a:p>
            <a:fld id="{9C527BFA-2C0E-4CEC-B6A5-913A56FEF4B4}" type="slidenum">
              <a:rPr lang="fr-CA" smtClean="0"/>
              <a:pPr/>
              <a:t>9</a:t>
            </a:fld>
            <a:endParaRPr lang="fr-CA" dirty="0"/>
          </a:p>
        </p:txBody>
      </p:sp>
      <p:sp>
        <p:nvSpPr>
          <p:cNvPr id="13" name="Google Shape;443;p41">
            <a:extLst>
              <a:ext uri="{FF2B5EF4-FFF2-40B4-BE49-F238E27FC236}">
                <a16:creationId xmlns:a16="http://schemas.microsoft.com/office/drawing/2014/main" id="{52244F64-4268-4BDD-9B26-81D5CF7A1703}"/>
              </a:ext>
            </a:extLst>
          </p:cNvPr>
          <p:cNvSpPr txBox="1">
            <a:spLocks/>
          </p:cNvSpPr>
          <p:nvPr/>
        </p:nvSpPr>
        <p:spPr>
          <a:xfrm>
            <a:off x="778314" y="950334"/>
            <a:ext cx="6059156" cy="479994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Font typeface="Arial"/>
              <a:buNone/>
            </a:pPr>
            <a:r>
              <a:rPr lang="en-US" sz="2400" dirty="0">
                <a:solidFill>
                  <a:srgbClr val="7F7F7F"/>
                </a:solidFill>
                <a:latin typeface="Avenir" panose="02000503020000020003"/>
              </a:rPr>
              <a:t>The first approach to digital may sound “scary” for many cultural and tourism operators that had not yet started a digital transformation journey in their organizations. The present project aims to start filling this existing gap between people and technology and to</a:t>
            </a:r>
            <a:r>
              <a:rPr lang="en-US" sz="2400" dirty="0">
                <a:solidFill>
                  <a:srgbClr val="E43794"/>
                </a:solidFill>
                <a:latin typeface="Avenir" panose="02000503020000020003"/>
              </a:rPr>
              <a:t> offer practical guidance to embrace a digital approach to the promotion of cultural heritage. </a:t>
            </a:r>
          </a:p>
          <a:p>
            <a:pPr marL="0" indent="0" algn="just">
              <a:spcBef>
                <a:spcPts val="0"/>
              </a:spcBef>
              <a:buClr>
                <a:schemeClr val="dk1"/>
              </a:buClr>
              <a:buSzPts val="1100"/>
              <a:buFont typeface="Arial"/>
              <a:buNone/>
            </a:pPr>
            <a:endParaRPr lang="en-US" sz="2400" dirty="0">
              <a:solidFill>
                <a:srgbClr val="E43794"/>
              </a:solidFill>
              <a:latin typeface="Avenir" panose="02000503020000020003"/>
            </a:endParaRPr>
          </a:p>
          <a:p>
            <a:pPr marL="0" indent="0">
              <a:spcBef>
                <a:spcPts val="0"/>
              </a:spcBef>
              <a:buClr>
                <a:schemeClr val="dk1"/>
              </a:buClr>
              <a:buSzPts val="1100"/>
              <a:buFont typeface="Arial"/>
              <a:buNone/>
            </a:pPr>
            <a:endParaRPr lang="en-US" sz="2400" dirty="0">
              <a:solidFill>
                <a:srgbClr val="7F7F7F"/>
              </a:solidFill>
              <a:latin typeface="Avenir" panose="02000503020000020003"/>
            </a:endParaRPr>
          </a:p>
          <a:p>
            <a:pPr marL="0" indent="0" algn="just">
              <a:spcBef>
                <a:spcPts val="0"/>
              </a:spcBef>
              <a:buClr>
                <a:schemeClr val="dk1"/>
              </a:buClr>
              <a:buSzPts val="1100"/>
              <a:buFont typeface="Arial"/>
              <a:buNone/>
            </a:pPr>
            <a:r>
              <a:rPr lang="en-US" sz="2400" dirty="0">
                <a:solidFill>
                  <a:srgbClr val="E43794"/>
                </a:solidFill>
                <a:latin typeface="Avenir" panose="02000503020000020003"/>
              </a:rPr>
              <a:t>Join us</a:t>
            </a:r>
            <a:r>
              <a:rPr lang="en-US" sz="2400" dirty="0">
                <a:solidFill>
                  <a:srgbClr val="7F7F7F"/>
                </a:solidFill>
                <a:latin typeface="Avenir" panose="02000503020000020003"/>
              </a:rPr>
              <a:t> in this path to explore the power of technology to increase your ability to deliver future-focused digital and immersive cultural tourism experiences to your audiences. </a:t>
            </a:r>
            <a:endParaRPr lang="en-US" sz="2400" dirty="0">
              <a:latin typeface="Avenir" panose="02000503020000020003"/>
            </a:endParaRPr>
          </a:p>
        </p:txBody>
      </p:sp>
      <p:pic>
        <p:nvPicPr>
          <p:cNvPr id="15" name="Picture 14">
            <a:extLst>
              <a:ext uri="{FF2B5EF4-FFF2-40B4-BE49-F238E27FC236}">
                <a16:creationId xmlns:a16="http://schemas.microsoft.com/office/drawing/2014/main" id="{A2121B12-5558-4F8B-9308-ACF26E16E3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75" t="986" r="30375"/>
          <a:stretch/>
        </p:blipFill>
        <p:spPr>
          <a:xfrm>
            <a:off x="7010400" y="-9769"/>
            <a:ext cx="5181600" cy="6867770"/>
          </a:xfrm>
          <a:prstGeom prst="rect">
            <a:avLst/>
          </a:prstGeom>
        </p:spPr>
      </p:pic>
    </p:spTree>
    <p:extLst>
      <p:ext uri="{BB962C8B-B14F-4D97-AF65-F5344CB8AC3E}">
        <p14:creationId xmlns:p14="http://schemas.microsoft.com/office/powerpoint/2010/main" val="9208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33037</TotalTime>
  <Words>3436</Words>
  <Application>Microsoft Office PowerPoint</Application>
  <PresentationFormat>Widescreen</PresentationFormat>
  <Paragraphs>252</Paragraphs>
  <Slides>43</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Avenir</vt:lpstr>
      <vt:lpstr>Avenir Black</vt:lpstr>
      <vt:lpstr>Avenir Book</vt:lpstr>
      <vt:lpstr>Calibri</vt:lpstr>
      <vt:lpstr>Calibri Light</vt:lpstr>
      <vt:lpstr>Montserrat</vt:lpstr>
      <vt:lpstr>Noto Sans</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Maire Gaffney</cp:lastModifiedBy>
  <cp:revision>1598</cp:revision>
  <dcterms:created xsi:type="dcterms:W3CDTF">2016-05-11T14:31:01Z</dcterms:created>
  <dcterms:modified xsi:type="dcterms:W3CDTF">2022-07-10T15:57:49Z</dcterms:modified>
</cp:coreProperties>
</file>